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68"/>
  </p:notesMasterIdLst>
  <p:sldIdLst>
    <p:sldId id="256" r:id="rId12"/>
    <p:sldId id="512" r:id="rId13"/>
    <p:sldId id="494" r:id="rId14"/>
    <p:sldId id="497" r:id="rId15"/>
    <p:sldId id="498" r:id="rId16"/>
    <p:sldId id="499" r:id="rId17"/>
    <p:sldId id="530" r:id="rId18"/>
    <p:sldId id="531" r:id="rId19"/>
    <p:sldId id="501" r:id="rId20"/>
    <p:sldId id="502" r:id="rId21"/>
    <p:sldId id="503" r:id="rId22"/>
    <p:sldId id="504" r:id="rId23"/>
    <p:sldId id="505" r:id="rId24"/>
    <p:sldId id="506" r:id="rId25"/>
    <p:sldId id="507" r:id="rId26"/>
    <p:sldId id="508" r:id="rId27"/>
    <p:sldId id="509" r:id="rId28"/>
    <p:sldId id="510" r:id="rId29"/>
    <p:sldId id="280" r:id="rId30"/>
    <p:sldId id="518" r:id="rId31"/>
    <p:sldId id="519" r:id="rId32"/>
    <p:sldId id="520" r:id="rId33"/>
    <p:sldId id="548" r:id="rId34"/>
    <p:sldId id="521" r:id="rId35"/>
    <p:sldId id="550" r:id="rId36"/>
    <p:sldId id="511" r:id="rId37"/>
    <p:sldId id="264" r:id="rId38"/>
    <p:sldId id="517" r:id="rId39"/>
    <p:sldId id="516" r:id="rId40"/>
    <p:sldId id="265" r:id="rId41"/>
    <p:sldId id="522" r:id="rId42"/>
    <p:sldId id="552" r:id="rId43"/>
    <p:sldId id="515" r:id="rId44"/>
    <p:sldId id="514" r:id="rId45"/>
    <p:sldId id="551" r:id="rId46"/>
    <p:sldId id="533" r:id="rId47"/>
    <p:sldId id="535" r:id="rId48"/>
    <p:sldId id="528" r:id="rId49"/>
    <p:sldId id="537" r:id="rId50"/>
    <p:sldId id="538" r:id="rId51"/>
    <p:sldId id="539" r:id="rId52"/>
    <p:sldId id="540" r:id="rId53"/>
    <p:sldId id="536" r:id="rId54"/>
    <p:sldId id="524" r:id="rId55"/>
    <p:sldId id="541" r:id="rId56"/>
    <p:sldId id="549" r:id="rId57"/>
    <p:sldId id="526" r:id="rId58"/>
    <p:sldId id="525" r:id="rId59"/>
    <p:sldId id="544" r:id="rId60"/>
    <p:sldId id="545" r:id="rId61"/>
    <p:sldId id="546" r:id="rId62"/>
    <p:sldId id="534" r:id="rId63"/>
    <p:sldId id="543" r:id="rId64"/>
    <p:sldId id="527" r:id="rId65"/>
    <p:sldId id="547" r:id="rId66"/>
    <p:sldId id="52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EF52C-5936-AD24-6EE1-8488D9B645EF}" v="79" dt="2025-08-17T16:40:46.688"/>
    <p1510:client id="{19E68961-6545-7DC6-C2BB-33FE8F22455C}" v="58" dt="2025-08-17T17:51:51.121"/>
    <p1510:client id="{6D991C83-6C6D-5010-4CCF-5B8D9D83F1F1}" v="50" dt="2025-08-15T20:22:34.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9FD3B226-588C-4577-A2F9-6E19384C4452}">
      <dgm:prSet phldr="0"/>
      <dgm:spPr/>
      <dgm:t>
        <a:bodyPr/>
        <a:lstStyle/>
        <a:p>
          <a:r>
            <a:rPr lang="en-US" dirty="0">
              <a:latin typeface="Calibri"/>
            </a:rPr>
            <a:t>Processing Pipeline</a:t>
          </a:r>
          <a:endParaRPr lang="en-US" dirty="0"/>
        </a:p>
      </dgm:t>
    </dgm:pt>
    <dgm:pt modelId="{CB02C631-FB25-41AE-B8E8-B45EF4614523}" type="parTrans" cxnId="{E5943F1C-E932-4D6E-B290-54A58798E351}">
      <dgm:prSet/>
      <dgm:spPr/>
    </dgm:pt>
    <dgm:pt modelId="{61AD6C1A-3880-40E2-9DD6-69E11841E91D}" type="sibTrans" cxnId="{E5943F1C-E932-4D6E-B290-54A58798E351}">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9129FA76-34D2-41F4-BBDB-C068B05CBF25}" type="pres">
      <dgm:prSet presAssocID="{F766332D-00A3-430A-A835-2C00C99FDBC2}" presName="parTxOnlySpace" presStyleCnt="0"/>
      <dgm:spPr/>
    </dgm:pt>
    <dgm:pt modelId="{73CF9432-6855-48CB-B5EB-59E2463E35E0}" type="pres">
      <dgm:prSet presAssocID="{9FD3B226-588C-4577-A2F9-6E19384C4452}" presName="parTxOnly" presStyleLbl="node1" presStyleIdx="7" presStyleCnt="8">
        <dgm:presLayoutVars>
          <dgm:chMax val="0"/>
          <dgm:chPref val="0"/>
          <dgm:bulletEnabled val="1"/>
        </dgm:presLayoutVars>
      </dgm:prSet>
      <dgm:spPr/>
    </dgm:pt>
  </dgm:ptLst>
  <dgm:cxnLst>
    <dgm:cxn modelId="{E5943F1C-E932-4D6E-B290-54A58798E351}" srcId="{04AFA5D4-BD16-4394-A8C2-3FFD7B0F6EBC}" destId="{9FD3B226-588C-4577-A2F9-6E19384C4452}" srcOrd="7" destOrd="0" parTransId="{CB02C631-FB25-41AE-B8E8-B45EF4614523}" sibTransId="{61AD6C1A-3880-40E2-9DD6-69E11841E91D}"/>
    <dgm:cxn modelId="{4A559F25-D15A-4583-87BD-8B49252BB7C0}" type="presOf" srcId="{3ED0F3F8-67A1-45FF-92F3-38E42BB6A455}" destId="{B5511334-E80D-4D20-8B88-2BE090FC097C}" srcOrd="0" destOrd="0" presId="urn:microsoft.com/office/officeart/2005/8/layout/chevron1"/>
    <dgm:cxn modelId="{968F6C2E-ED68-43C8-8BD5-2897BDB2A47B}" type="presOf" srcId="{04AFA5D4-BD16-4394-A8C2-3FFD7B0F6EBC}" destId="{B9B33A64-EB04-4A42-8004-EEE0D7FD706A}" srcOrd="0" destOrd="0" presId="urn:microsoft.com/office/officeart/2005/8/layout/chevron1"/>
    <dgm:cxn modelId="{A5E02433-0C94-45D6-8B19-18DFF98434C5}" type="presOf" srcId="{6F53BDBC-1596-4145-B6A7-288822E43659}" destId="{CF8A56A3-72D2-4102-B231-0F6C72D60C0B}"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9860814B-E34B-4490-82A2-9869503D38D9}" type="presOf" srcId="{B7E477C0-C1C9-4FD8-A6B0-08E7217D4C9B}" destId="{AEF015F2-FE62-4709-88D6-B14340BBA29D}" srcOrd="0" destOrd="0" presId="urn:microsoft.com/office/officeart/2005/8/layout/chevron1"/>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E4063D92-6A5C-4EAC-9181-B4A7A956400D}" srcId="{04AFA5D4-BD16-4394-A8C2-3FFD7B0F6EBC}" destId="{83F63802-1491-4805-8D69-B602320ECED4}" srcOrd="4" destOrd="0" parTransId="{DBFDE13D-E14A-49AE-90FB-CB816D85D9CF}" sibTransId="{1254A580-3E53-4F63-A360-4AAF8634C11A}"/>
    <dgm:cxn modelId="{C6088D94-B523-4A7D-B633-623C0658A231}" type="presOf" srcId="{44F44E18-2DC8-419D-9E92-97550135CDF9}" destId="{98546955-A169-49C1-835E-12E8CDC37AD3}" srcOrd="0" destOrd="0" presId="urn:microsoft.com/office/officeart/2005/8/layout/chevron1"/>
    <dgm:cxn modelId="{6EB49394-97F8-45BF-9F05-B0E9EFB93B0C}" type="presOf" srcId="{9FD3B226-588C-4577-A2F9-6E19384C4452}" destId="{73CF9432-6855-48CB-B5EB-59E2463E35E0}" srcOrd="0" destOrd="0" presId="urn:microsoft.com/office/officeart/2005/8/layout/chevron1"/>
    <dgm:cxn modelId="{09245AAE-32D6-4D2A-950C-B77A5C5389B6}" type="presOf" srcId="{83F63802-1491-4805-8D69-B602320ECED4}" destId="{68DB3CBC-346C-429B-9278-60971255B2BA}" srcOrd="0" destOrd="0" presId="urn:microsoft.com/office/officeart/2005/8/layout/chevron1"/>
    <dgm:cxn modelId="{4749C5C7-A27B-4FD0-A007-4E95F0221BF0}" type="presOf" srcId="{1EA66FCF-9A4B-4722-93EE-652FB5699CB4}" destId="{6260415B-1B7C-4AD4-96EC-F9821300DEC4}"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C7DA9CE-1214-4468-BE87-B78CDB87AAA4}" type="presOf" srcId="{B81C295A-851C-4090-BAE0-937253EB12CC}" destId="{AB9476EE-37BB-4128-9F64-1A9C186E54AA}" srcOrd="0" destOrd="0" presId="urn:microsoft.com/office/officeart/2005/8/layout/chevron1"/>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3E10EA4B-6589-43C8-BF93-AD140234664A}" type="presParOf" srcId="{B9B33A64-EB04-4A42-8004-EEE0D7FD706A}" destId="{B5511334-E80D-4D20-8B88-2BE090FC097C}" srcOrd="0" destOrd="0" presId="urn:microsoft.com/office/officeart/2005/8/layout/chevron1"/>
    <dgm:cxn modelId="{0F3EF1AC-3928-4CA3-93B2-C218CF163A46}" type="presParOf" srcId="{B9B33A64-EB04-4A42-8004-EEE0D7FD706A}" destId="{4C2111F3-2225-47D2-A3B7-653A6147641E}" srcOrd="1" destOrd="0" presId="urn:microsoft.com/office/officeart/2005/8/layout/chevron1"/>
    <dgm:cxn modelId="{AB4906D0-8D17-42EC-9838-2CD03138E342}" type="presParOf" srcId="{B9B33A64-EB04-4A42-8004-EEE0D7FD706A}" destId="{CF8A56A3-72D2-4102-B231-0F6C72D60C0B}" srcOrd="2" destOrd="0" presId="urn:microsoft.com/office/officeart/2005/8/layout/chevron1"/>
    <dgm:cxn modelId="{4959DC7E-F4E1-4CE6-BBFD-E282064C8A45}" type="presParOf" srcId="{B9B33A64-EB04-4A42-8004-EEE0D7FD706A}" destId="{1BF92DF4-A714-42F9-9B1F-E36216DFE113}" srcOrd="3" destOrd="0" presId="urn:microsoft.com/office/officeart/2005/8/layout/chevron1"/>
    <dgm:cxn modelId="{814F667A-A94F-4C19-89C8-49D063E705A2}" type="presParOf" srcId="{B9B33A64-EB04-4A42-8004-EEE0D7FD706A}" destId="{AB9476EE-37BB-4128-9F64-1A9C186E54AA}" srcOrd="4" destOrd="0" presId="urn:microsoft.com/office/officeart/2005/8/layout/chevron1"/>
    <dgm:cxn modelId="{7078778F-18A2-4365-A2B6-6C11C1101DD1}" type="presParOf" srcId="{B9B33A64-EB04-4A42-8004-EEE0D7FD706A}" destId="{1E678399-5019-403A-B64F-CC0B54737819}" srcOrd="5" destOrd="0" presId="urn:microsoft.com/office/officeart/2005/8/layout/chevron1"/>
    <dgm:cxn modelId="{5B08278C-1017-4228-8F14-CEE2DF68E199}" type="presParOf" srcId="{B9B33A64-EB04-4A42-8004-EEE0D7FD706A}" destId="{98546955-A169-49C1-835E-12E8CDC37AD3}" srcOrd="6" destOrd="0" presId="urn:microsoft.com/office/officeart/2005/8/layout/chevron1"/>
    <dgm:cxn modelId="{A0124009-3A5B-48BD-852E-611EE6773EFC}" type="presParOf" srcId="{B9B33A64-EB04-4A42-8004-EEE0D7FD706A}" destId="{173C015D-2EC5-4BAD-AE31-BA0D4CA1B14D}" srcOrd="7" destOrd="0" presId="urn:microsoft.com/office/officeart/2005/8/layout/chevron1"/>
    <dgm:cxn modelId="{08C08B6D-92C0-438E-8778-93360D86FBAE}" type="presParOf" srcId="{B9B33A64-EB04-4A42-8004-EEE0D7FD706A}" destId="{68DB3CBC-346C-429B-9278-60971255B2BA}" srcOrd="8" destOrd="0" presId="urn:microsoft.com/office/officeart/2005/8/layout/chevron1"/>
    <dgm:cxn modelId="{D8FB0654-854B-4B59-AF59-1A724707EBB7}" type="presParOf" srcId="{B9B33A64-EB04-4A42-8004-EEE0D7FD706A}" destId="{9363ECD0-C4E1-400A-8AAC-F372C88136CD}" srcOrd="9" destOrd="0" presId="urn:microsoft.com/office/officeart/2005/8/layout/chevron1"/>
    <dgm:cxn modelId="{C30CC26A-1A45-4B04-ABE5-FF16BC2CC5E1}" type="presParOf" srcId="{B9B33A64-EB04-4A42-8004-EEE0D7FD706A}" destId="{AEF015F2-FE62-4709-88D6-B14340BBA29D}" srcOrd="10" destOrd="0" presId="urn:microsoft.com/office/officeart/2005/8/layout/chevron1"/>
    <dgm:cxn modelId="{0904F301-ADD0-4167-A38A-40002F3215F4}" type="presParOf" srcId="{B9B33A64-EB04-4A42-8004-EEE0D7FD706A}" destId="{55D72F94-C37B-4E24-9FDE-C13C36C27760}" srcOrd="11" destOrd="0" presId="urn:microsoft.com/office/officeart/2005/8/layout/chevron1"/>
    <dgm:cxn modelId="{5495056E-2073-44D2-A967-8E4949822368}" type="presParOf" srcId="{B9B33A64-EB04-4A42-8004-EEE0D7FD706A}" destId="{6260415B-1B7C-4AD4-96EC-F9821300DEC4}" srcOrd="12" destOrd="0" presId="urn:microsoft.com/office/officeart/2005/8/layout/chevron1"/>
    <dgm:cxn modelId="{EA09E512-D277-46A2-B8BF-7C04B3475609}" type="presParOf" srcId="{B9B33A64-EB04-4A42-8004-EEE0D7FD706A}" destId="{9129FA76-34D2-41F4-BBDB-C068B05CBF25}" srcOrd="13" destOrd="0" presId="urn:microsoft.com/office/officeart/2005/8/layout/chevron1"/>
    <dgm:cxn modelId="{72D4BAA1-826C-4FF2-A994-D4D62F737266}" type="presParOf" srcId="{B9B33A64-EB04-4A42-8004-EEE0D7FD706A}" destId="{73CF9432-6855-48CB-B5EB-59E2463E35E0}"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AFA5D4-BD16-4394-A8C2-3FFD7B0F6EBC}" type="doc">
      <dgm:prSet loTypeId="urn:microsoft.com/office/officeart/2005/8/layout/chevron1" loCatId="process" qsTypeId="urn:microsoft.com/office/officeart/2005/8/quickstyle/simple1" qsCatId="simple" csTypeId="urn:microsoft.com/office/officeart/2005/8/colors/accent0_3" csCatId="mainScheme" phldr="1"/>
      <dgm:spPr/>
    </dgm:pt>
    <dgm:pt modelId="{3ED0F3F8-67A1-45FF-92F3-38E42BB6A455}">
      <dgm:prSet phldrT="[Text]" phldr="0"/>
      <dgm:spPr/>
      <dgm:t>
        <a:bodyPr/>
        <a:lstStyle/>
        <a:p>
          <a:pPr rtl="0"/>
          <a:r>
            <a:rPr lang="en-US" dirty="0">
              <a:latin typeface="Calibri"/>
            </a:rPr>
            <a:t>Diffusion Basics</a:t>
          </a:r>
          <a:endParaRPr lang="en-US" dirty="0"/>
        </a:p>
      </dgm:t>
    </dgm:pt>
    <dgm:pt modelId="{FA7D8772-BB22-4C95-B540-48A817ACF83B}" type="parTrans" cxnId="{F7BAF1F3-0CBE-4927-9949-13A23F6A796B}">
      <dgm:prSet/>
      <dgm:spPr/>
    </dgm:pt>
    <dgm:pt modelId="{4FBF9D6B-AA44-4B8E-89BE-25E2429A70B7}" type="sibTrans" cxnId="{F7BAF1F3-0CBE-4927-9949-13A23F6A796B}">
      <dgm:prSet/>
      <dgm:spPr/>
    </dgm:pt>
    <dgm:pt modelId="{6F53BDBC-1596-4145-B6A7-288822E43659}">
      <dgm:prSet phldrT="[Text]" phldr="0"/>
      <dgm:spPr/>
      <dgm:t>
        <a:bodyPr/>
        <a:lstStyle/>
        <a:p>
          <a:pPr rtl="0"/>
          <a:r>
            <a:rPr lang="en-US" dirty="0">
              <a:latin typeface="Calibri"/>
            </a:rPr>
            <a:t>Sequences I: Diffusion Encoding</a:t>
          </a:r>
          <a:endParaRPr lang="en-US" dirty="0"/>
        </a:p>
      </dgm:t>
    </dgm:pt>
    <dgm:pt modelId="{D8228A82-78C4-474C-A38C-4915FB0D4A74}" type="parTrans" cxnId="{7F003ACC-37C9-4F04-8C38-A517D93B7D62}">
      <dgm:prSet/>
      <dgm:spPr/>
    </dgm:pt>
    <dgm:pt modelId="{82054503-D178-4F1E-B526-AB0CCF07C9DD}" type="sibTrans" cxnId="{7F003ACC-37C9-4F04-8C38-A517D93B7D62}">
      <dgm:prSet/>
      <dgm:spPr/>
    </dgm:pt>
    <dgm:pt modelId="{B81C295A-851C-4090-BAE0-937253EB12CC}">
      <dgm:prSet phldrT="[Text]" phldr="0"/>
      <dgm:spPr/>
      <dgm:t>
        <a:bodyPr/>
        <a:lstStyle/>
        <a:p>
          <a:pPr rtl="0"/>
          <a:r>
            <a:rPr lang="en-US" sz="1800" dirty="0">
              <a:latin typeface="Calibri"/>
            </a:rPr>
            <a:t>b-value and ADC</a:t>
          </a:r>
          <a:endParaRPr lang="en-US" sz="1800" dirty="0"/>
        </a:p>
      </dgm:t>
    </dgm:pt>
    <dgm:pt modelId="{8AA06DF3-FDA9-4462-A0DF-7389C5770A79}" type="parTrans" cxnId="{C47D6C6A-94AD-42CE-A20A-B7A1748EA8C5}">
      <dgm:prSet/>
      <dgm:spPr/>
    </dgm:pt>
    <dgm:pt modelId="{E0B409D9-DD6A-41A1-9C1B-A66561461510}" type="sibTrans" cxnId="{C47D6C6A-94AD-42CE-A20A-B7A1748EA8C5}">
      <dgm:prSet/>
      <dgm:spPr/>
    </dgm:pt>
    <dgm:pt modelId="{83F63802-1491-4805-8D69-B602320ECED4}">
      <dgm:prSet phldr="0"/>
      <dgm:spPr/>
      <dgm:t>
        <a:bodyPr/>
        <a:lstStyle/>
        <a:p>
          <a:pPr rtl="0"/>
          <a:r>
            <a:rPr lang="en-US" dirty="0">
              <a:latin typeface="Calibri"/>
            </a:rPr>
            <a:t>Sequences II: Image Encoding</a:t>
          </a:r>
        </a:p>
      </dgm:t>
    </dgm:pt>
    <dgm:pt modelId="{DBFDE13D-E14A-49AE-90FB-CB816D85D9CF}" type="parTrans" cxnId="{E4063D92-6A5C-4EAC-9181-B4A7A956400D}">
      <dgm:prSet/>
      <dgm:spPr/>
    </dgm:pt>
    <dgm:pt modelId="{1254A580-3E53-4F63-A360-4AAF8634C11A}" type="sibTrans" cxnId="{E4063D92-6A5C-4EAC-9181-B4A7A956400D}">
      <dgm:prSet/>
      <dgm:spPr/>
    </dgm:pt>
    <dgm:pt modelId="{44F44E18-2DC8-419D-9E92-97550135CDF9}">
      <dgm:prSet phldr="0"/>
      <dgm:spPr/>
      <dgm:t>
        <a:bodyPr/>
        <a:lstStyle/>
        <a:p>
          <a:pPr rtl="0"/>
          <a:r>
            <a:rPr lang="en-US" dirty="0">
              <a:latin typeface="Calibri"/>
            </a:rPr>
            <a:t>Anisotropy and DTI</a:t>
          </a:r>
        </a:p>
      </dgm:t>
    </dgm:pt>
    <dgm:pt modelId="{D6E5798F-192F-4A9A-85FF-6A4863DEBFAF}" type="parTrans" cxnId="{3AEC6D70-8E99-4BF6-859C-55AD37A5F7E2}">
      <dgm:prSet/>
      <dgm:spPr/>
    </dgm:pt>
    <dgm:pt modelId="{420E8BAD-0098-4D63-8766-788B29EFDAC7}" type="sibTrans" cxnId="{3AEC6D70-8E99-4BF6-859C-55AD37A5F7E2}">
      <dgm:prSet/>
      <dgm:spPr/>
    </dgm:pt>
    <dgm:pt modelId="{B7E477C0-C1C9-4FD8-A6B0-08E7217D4C9B}">
      <dgm:prSet phldr="0"/>
      <dgm:spPr/>
      <dgm:t>
        <a:bodyPr/>
        <a:lstStyle/>
        <a:p>
          <a:pPr rtl="0"/>
          <a:r>
            <a:rPr lang="en-US" dirty="0">
              <a:latin typeface="Calibri"/>
            </a:rPr>
            <a:t>Sequences II: Tradeoffs</a:t>
          </a:r>
        </a:p>
      </dgm:t>
    </dgm:pt>
    <dgm:pt modelId="{B3518A8D-8DA6-42BA-A3A8-972A8D8DAF74}" type="parTrans" cxnId="{860113E0-A4C9-43A5-9FE0-F2CDDBA44FFD}">
      <dgm:prSet/>
      <dgm:spPr/>
    </dgm:pt>
    <dgm:pt modelId="{FACA247C-1B79-4BD5-83EF-4D7F491C1B9F}" type="sibTrans" cxnId="{860113E0-A4C9-43A5-9FE0-F2CDDBA44FFD}">
      <dgm:prSet/>
      <dgm:spPr/>
    </dgm:pt>
    <dgm:pt modelId="{1EA66FCF-9A4B-4722-93EE-652FB5699CB4}">
      <dgm:prSet phldr="0"/>
      <dgm:spPr/>
      <dgm:t>
        <a:bodyPr/>
        <a:lstStyle/>
        <a:p>
          <a:pPr rtl="0"/>
          <a:r>
            <a:rPr lang="en-US" dirty="0">
              <a:latin typeface="Calibri"/>
            </a:rPr>
            <a:t>Sequences II: Artefacts</a:t>
          </a:r>
        </a:p>
      </dgm:t>
    </dgm:pt>
    <dgm:pt modelId="{6EF669E3-0ADD-4357-9011-1ABA0AD05235}" type="parTrans" cxnId="{6600916F-A12A-46AB-9B3C-D12936D832C1}">
      <dgm:prSet/>
      <dgm:spPr/>
    </dgm:pt>
    <dgm:pt modelId="{F766332D-00A3-430A-A835-2C00C99FDBC2}" type="sibTrans" cxnId="{6600916F-A12A-46AB-9B3C-D12936D832C1}">
      <dgm:prSet/>
      <dgm:spPr/>
    </dgm:pt>
    <dgm:pt modelId="{F1A7591F-625C-44B4-BBCF-3433C820D965}">
      <dgm:prSet phldr="0"/>
      <dgm:spPr/>
      <dgm:t>
        <a:bodyPr/>
        <a:lstStyle/>
        <a:p>
          <a:pPr rtl="0"/>
          <a:r>
            <a:rPr lang="en-US" dirty="0">
              <a:latin typeface="Calibri"/>
            </a:rPr>
            <a:t>Processing Pipeline</a:t>
          </a:r>
        </a:p>
      </dgm:t>
    </dgm:pt>
    <dgm:pt modelId="{7CCCD012-12C9-4CB8-99F5-DF1D610CE251}" type="parTrans" cxnId="{7EE1F7F7-1BFA-4708-A149-EDDDDCF2F0F5}">
      <dgm:prSet/>
      <dgm:spPr/>
    </dgm:pt>
    <dgm:pt modelId="{FD818C07-D129-4BF4-A925-14201D541D84}" type="sibTrans" cxnId="{7EE1F7F7-1BFA-4708-A149-EDDDDCF2F0F5}">
      <dgm:prSet/>
      <dgm:spPr/>
    </dgm:pt>
    <dgm:pt modelId="{B9B33A64-EB04-4A42-8004-EEE0D7FD706A}" type="pres">
      <dgm:prSet presAssocID="{04AFA5D4-BD16-4394-A8C2-3FFD7B0F6EBC}" presName="Name0" presStyleCnt="0">
        <dgm:presLayoutVars>
          <dgm:dir/>
          <dgm:animLvl val="lvl"/>
          <dgm:resizeHandles val="exact"/>
        </dgm:presLayoutVars>
      </dgm:prSet>
      <dgm:spPr/>
    </dgm:pt>
    <dgm:pt modelId="{B5511334-E80D-4D20-8B88-2BE090FC097C}" type="pres">
      <dgm:prSet presAssocID="{3ED0F3F8-67A1-45FF-92F3-38E42BB6A455}" presName="parTxOnly" presStyleLbl="node1" presStyleIdx="0" presStyleCnt="8">
        <dgm:presLayoutVars>
          <dgm:chMax val="0"/>
          <dgm:chPref val="0"/>
          <dgm:bulletEnabled val="1"/>
        </dgm:presLayoutVars>
      </dgm:prSet>
      <dgm:spPr/>
    </dgm:pt>
    <dgm:pt modelId="{4C2111F3-2225-47D2-A3B7-653A6147641E}" type="pres">
      <dgm:prSet presAssocID="{4FBF9D6B-AA44-4B8E-89BE-25E2429A70B7}" presName="parTxOnlySpace" presStyleCnt="0"/>
      <dgm:spPr/>
    </dgm:pt>
    <dgm:pt modelId="{CF8A56A3-72D2-4102-B231-0F6C72D60C0B}" type="pres">
      <dgm:prSet presAssocID="{6F53BDBC-1596-4145-B6A7-288822E43659}" presName="parTxOnly" presStyleLbl="node1" presStyleIdx="1" presStyleCnt="8">
        <dgm:presLayoutVars>
          <dgm:chMax val="0"/>
          <dgm:chPref val="0"/>
          <dgm:bulletEnabled val="1"/>
        </dgm:presLayoutVars>
      </dgm:prSet>
      <dgm:spPr/>
    </dgm:pt>
    <dgm:pt modelId="{1BF92DF4-A714-42F9-9B1F-E36216DFE113}" type="pres">
      <dgm:prSet presAssocID="{82054503-D178-4F1E-B526-AB0CCF07C9DD}" presName="parTxOnlySpace" presStyleCnt="0"/>
      <dgm:spPr/>
    </dgm:pt>
    <dgm:pt modelId="{AB9476EE-37BB-4128-9F64-1A9C186E54AA}" type="pres">
      <dgm:prSet presAssocID="{B81C295A-851C-4090-BAE0-937253EB12CC}" presName="parTxOnly" presStyleLbl="node1" presStyleIdx="2" presStyleCnt="8">
        <dgm:presLayoutVars>
          <dgm:chMax val="0"/>
          <dgm:chPref val="0"/>
          <dgm:bulletEnabled val="1"/>
        </dgm:presLayoutVars>
      </dgm:prSet>
      <dgm:spPr/>
    </dgm:pt>
    <dgm:pt modelId="{1E678399-5019-403A-B64F-CC0B54737819}" type="pres">
      <dgm:prSet presAssocID="{E0B409D9-DD6A-41A1-9C1B-A66561461510}" presName="parTxOnlySpace" presStyleCnt="0"/>
      <dgm:spPr/>
    </dgm:pt>
    <dgm:pt modelId="{98546955-A169-49C1-835E-12E8CDC37AD3}" type="pres">
      <dgm:prSet presAssocID="{44F44E18-2DC8-419D-9E92-97550135CDF9}" presName="parTxOnly" presStyleLbl="node1" presStyleIdx="3" presStyleCnt="8">
        <dgm:presLayoutVars>
          <dgm:chMax val="0"/>
          <dgm:chPref val="0"/>
          <dgm:bulletEnabled val="1"/>
        </dgm:presLayoutVars>
      </dgm:prSet>
      <dgm:spPr/>
    </dgm:pt>
    <dgm:pt modelId="{173C015D-2EC5-4BAD-AE31-BA0D4CA1B14D}" type="pres">
      <dgm:prSet presAssocID="{420E8BAD-0098-4D63-8766-788B29EFDAC7}" presName="parTxOnlySpace" presStyleCnt="0"/>
      <dgm:spPr/>
    </dgm:pt>
    <dgm:pt modelId="{68DB3CBC-346C-429B-9278-60971255B2BA}" type="pres">
      <dgm:prSet presAssocID="{83F63802-1491-4805-8D69-B602320ECED4}" presName="parTxOnly" presStyleLbl="node1" presStyleIdx="4" presStyleCnt="8">
        <dgm:presLayoutVars>
          <dgm:chMax val="0"/>
          <dgm:chPref val="0"/>
          <dgm:bulletEnabled val="1"/>
        </dgm:presLayoutVars>
      </dgm:prSet>
      <dgm:spPr/>
    </dgm:pt>
    <dgm:pt modelId="{9363ECD0-C4E1-400A-8AAC-F372C88136CD}" type="pres">
      <dgm:prSet presAssocID="{1254A580-3E53-4F63-A360-4AAF8634C11A}" presName="parTxOnlySpace" presStyleCnt="0"/>
      <dgm:spPr/>
    </dgm:pt>
    <dgm:pt modelId="{AEF015F2-FE62-4709-88D6-B14340BBA29D}" type="pres">
      <dgm:prSet presAssocID="{B7E477C0-C1C9-4FD8-A6B0-08E7217D4C9B}" presName="parTxOnly" presStyleLbl="node1" presStyleIdx="5" presStyleCnt="8">
        <dgm:presLayoutVars>
          <dgm:chMax val="0"/>
          <dgm:chPref val="0"/>
          <dgm:bulletEnabled val="1"/>
        </dgm:presLayoutVars>
      </dgm:prSet>
      <dgm:spPr/>
    </dgm:pt>
    <dgm:pt modelId="{55D72F94-C37B-4E24-9FDE-C13C36C27760}" type="pres">
      <dgm:prSet presAssocID="{FACA247C-1B79-4BD5-83EF-4D7F491C1B9F}" presName="parTxOnlySpace" presStyleCnt="0"/>
      <dgm:spPr/>
    </dgm:pt>
    <dgm:pt modelId="{6260415B-1B7C-4AD4-96EC-F9821300DEC4}" type="pres">
      <dgm:prSet presAssocID="{1EA66FCF-9A4B-4722-93EE-652FB5699CB4}" presName="parTxOnly" presStyleLbl="node1" presStyleIdx="6" presStyleCnt="8">
        <dgm:presLayoutVars>
          <dgm:chMax val="0"/>
          <dgm:chPref val="0"/>
          <dgm:bulletEnabled val="1"/>
        </dgm:presLayoutVars>
      </dgm:prSet>
      <dgm:spPr/>
    </dgm:pt>
    <dgm:pt modelId="{C945FCCD-0C20-4C91-B9CF-5A1809041FE2}" type="pres">
      <dgm:prSet presAssocID="{F766332D-00A3-430A-A835-2C00C99FDBC2}" presName="parTxOnlySpace" presStyleCnt="0"/>
      <dgm:spPr/>
    </dgm:pt>
    <dgm:pt modelId="{87E4CD99-FF04-4EC6-A8D8-D555212B777F}" type="pres">
      <dgm:prSet presAssocID="{F1A7591F-625C-44B4-BBCF-3433C820D965}" presName="parTxOnly" presStyleLbl="node1" presStyleIdx="7" presStyleCnt="8">
        <dgm:presLayoutVars>
          <dgm:chMax val="0"/>
          <dgm:chPref val="0"/>
          <dgm:bulletEnabled val="1"/>
        </dgm:presLayoutVars>
      </dgm:prSet>
      <dgm:spPr/>
    </dgm:pt>
  </dgm:ptLst>
  <dgm:cxnLst>
    <dgm:cxn modelId="{968F6C2E-ED68-43C8-8BD5-2897BDB2A47B}" type="presOf" srcId="{04AFA5D4-BD16-4394-A8C2-3FFD7B0F6EBC}" destId="{B9B33A64-EB04-4A42-8004-EEE0D7FD706A}" srcOrd="0" destOrd="0" presId="urn:microsoft.com/office/officeart/2005/8/layout/chevron1"/>
    <dgm:cxn modelId="{7384E533-FD7C-4012-AD9F-F4EB8730DCF2}" type="presOf" srcId="{B7E477C0-C1C9-4FD8-A6B0-08E7217D4C9B}" destId="{AEF015F2-FE62-4709-88D6-B14340BBA29D}" srcOrd="0" destOrd="0" presId="urn:microsoft.com/office/officeart/2005/8/layout/chevron1"/>
    <dgm:cxn modelId="{E4EFD33B-ECA2-4DB2-A8BF-B8CC4DDDECBF}" type="presOf" srcId="{1EA66FCF-9A4B-4722-93EE-652FB5699CB4}" destId="{6260415B-1B7C-4AD4-96EC-F9821300DEC4}" srcOrd="0" destOrd="0" presId="urn:microsoft.com/office/officeart/2005/8/layout/chevron1"/>
    <dgm:cxn modelId="{28DCFB5F-493A-4959-B63E-8A26E65C23FA}" type="presOf" srcId="{83F63802-1491-4805-8D69-B602320ECED4}" destId="{68DB3CBC-346C-429B-9278-60971255B2BA}" srcOrd="0" destOrd="0" presId="urn:microsoft.com/office/officeart/2005/8/layout/chevron1"/>
    <dgm:cxn modelId="{983D0A63-266F-4CE4-9C3A-FE1DCDB0BC3C}" type="presOf" srcId="{44F44E18-2DC8-419D-9E92-97550135CDF9}" destId="{98546955-A169-49C1-835E-12E8CDC37AD3}" srcOrd="0" destOrd="0" presId="urn:microsoft.com/office/officeart/2005/8/layout/chevron1"/>
    <dgm:cxn modelId="{C47D6C6A-94AD-42CE-A20A-B7A1748EA8C5}" srcId="{04AFA5D4-BD16-4394-A8C2-3FFD7B0F6EBC}" destId="{B81C295A-851C-4090-BAE0-937253EB12CC}" srcOrd="2" destOrd="0" parTransId="{8AA06DF3-FDA9-4462-A0DF-7389C5770A79}" sibTransId="{E0B409D9-DD6A-41A1-9C1B-A66561461510}"/>
    <dgm:cxn modelId="{6600916F-A12A-46AB-9B3C-D12936D832C1}" srcId="{04AFA5D4-BD16-4394-A8C2-3FFD7B0F6EBC}" destId="{1EA66FCF-9A4B-4722-93EE-652FB5699CB4}" srcOrd="6" destOrd="0" parTransId="{6EF669E3-0ADD-4357-9011-1ABA0AD05235}" sibTransId="{F766332D-00A3-430A-A835-2C00C99FDBC2}"/>
    <dgm:cxn modelId="{3AEC6D70-8E99-4BF6-859C-55AD37A5F7E2}" srcId="{04AFA5D4-BD16-4394-A8C2-3FFD7B0F6EBC}" destId="{44F44E18-2DC8-419D-9E92-97550135CDF9}" srcOrd="3" destOrd="0" parTransId="{D6E5798F-192F-4A9A-85FF-6A4863DEBFAF}" sibTransId="{420E8BAD-0098-4D63-8766-788B29EFDAC7}"/>
    <dgm:cxn modelId="{44B29A55-8930-438F-B5F7-18C96E78A418}" type="presOf" srcId="{F1A7591F-625C-44B4-BBCF-3433C820D965}" destId="{87E4CD99-FF04-4EC6-A8D8-D555212B777F}" srcOrd="0" destOrd="0" presId="urn:microsoft.com/office/officeart/2005/8/layout/chevron1"/>
    <dgm:cxn modelId="{E4063D92-6A5C-4EAC-9181-B4A7A956400D}" srcId="{04AFA5D4-BD16-4394-A8C2-3FFD7B0F6EBC}" destId="{83F63802-1491-4805-8D69-B602320ECED4}" srcOrd="4" destOrd="0" parTransId="{DBFDE13D-E14A-49AE-90FB-CB816D85D9CF}" sibTransId="{1254A580-3E53-4F63-A360-4AAF8634C11A}"/>
    <dgm:cxn modelId="{2452D5B4-C759-4F0B-9212-78FA8C62F4EA}" type="presOf" srcId="{3ED0F3F8-67A1-45FF-92F3-38E42BB6A455}" destId="{B5511334-E80D-4D20-8B88-2BE090FC097C}" srcOrd="0" destOrd="0" presId="urn:microsoft.com/office/officeart/2005/8/layout/chevron1"/>
    <dgm:cxn modelId="{ACF5F1BA-DC93-4607-962D-60786E1F5673}" type="presOf" srcId="{B81C295A-851C-4090-BAE0-937253EB12CC}" destId="{AB9476EE-37BB-4128-9F64-1A9C186E54AA}" srcOrd="0" destOrd="0" presId="urn:microsoft.com/office/officeart/2005/8/layout/chevron1"/>
    <dgm:cxn modelId="{852E41BE-4D46-497A-8947-F16510B259A9}" type="presOf" srcId="{6F53BDBC-1596-4145-B6A7-288822E43659}" destId="{CF8A56A3-72D2-4102-B231-0F6C72D60C0B}" srcOrd="0" destOrd="0" presId="urn:microsoft.com/office/officeart/2005/8/layout/chevron1"/>
    <dgm:cxn modelId="{7F003ACC-37C9-4F04-8C38-A517D93B7D62}" srcId="{04AFA5D4-BD16-4394-A8C2-3FFD7B0F6EBC}" destId="{6F53BDBC-1596-4145-B6A7-288822E43659}" srcOrd="1" destOrd="0" parTransId="{D8228A82-78C4-474C-A38C-4915FB0D4A74}" sibTransId="{82054503-D178-4F1E-B526-AB0CCF07C9DD}"/>
    <dgm:cxn modelId="{860113E0-A4C9-43A5-9FE0-F2CDDBA44FFD}" srcId="{04AFA5D4-BD16-4394-A8C2-3FFD7B0F6EBC}" destId="{B7E477C0-C1C9-4FD8-A6B0-08E7217D4C9B}" srcOrd="5" destOrd="0" parTransId="{B3518A8D-8DA6-42BA-A3A8-972A8D8DAF74}" sibTransId="{FACA247C-1B79-4BD5-83EF-4D7F491C1B9F}"/>
    <dgm:cxn modelId="{F7BAF1F3-0CBE-4927-9949-13A23F6A796B}" srcId="{04AFA5D4-BD16-4394-A8C2-3FFD7B0F6EBC}" destId="{3ED0F3F8-67A1-45FF-92F3-38E42BB6A455}" srcOrd="0" destOrd="0" parTransId="{FA7D8772-BB22-4C95-B540-48A817ACF83B}" sibTransId="{4FBF9D6B-AA44-4B8E-89BE-25E2429A70B7}"/>
    <dgm:cxn modelId="{7EE1F7F7-1BFA-4708-A149-EDDDDCF2F0F5}" srcId="{04AFA5D4-BD16-4394-A8C2-3FFD7B0F6EBC}" destId="{F1A7591F-625C-44B4-BBCF-3433C820D965}" srcOrd="7" destOrd="0" parTransId="{7CCCD012-12C9-4CB8-99F5-DF1D610CE251}" sibTransId="{FD818C07-D129-4BF4-A925-14201D541D84}"/>
    <dgm:cxn modelId="{238D2E08-3B62-4F8F-9E14-8CC4AAF00AB3}" type="presParOf" srcId="{B9B33A64-EB04-4A42-8004-EEE0D7FD706A}" destId="{B5511334-E80D-4D20-8B88-2BE090FC097C}" srcOrd="0" destOrd="0" presId="urn:microsoft.com/office/officeart/2005/8/layout/chevron1"/>
    <dgm:cxn modelId="{D5F67474-091F-475D-BA57-400869DA4C35}" type="presParOf" srcId="{B9B33A64-EB04-4A42-8004-EEE0D7FD706A}" destId="{4C2111F3-2225-47D2-A3B7-653A6147641E}" srcOrd="1" destOrd="0" presId="urn:microsoft.com/office/officeart/2005/8/layout/chevron1"/>
    <dgm:cxn modelId="{35D9E450-56F3-4152-9527-5C0AAF2C6649}" type="presParOf" srcId="{B9B33A64-EB04-4A42-8004-EEE0D7FD706A}" destId="{CF8A56A3-72D2-4102-B231-0F6C72D60C0B}" srcOrd="2" destOrd="0" presId="urn:microsoft.com/office/officeart/2005/8/layout/chevron1"/>
    <dgm:cxn modelId="{41F68117-8468-4B06-B6C1-7E7C10496B0C}" type="presParOf" srcId="{B9B33A64-EB04-4A42-8004-EEE0D7FD706A}" destId="{1BF92DF4-A714-42F9-9B1F-E36216DFE113}" srcOrd="3" destOrd="0" presId="urn:microsoft.com/office/officeart/2005/8/layout/chevron1"/>
    <dgm:cxn modelId="{30F8EAEF-9D71-444A-8447-2820E52D2D4C}" type="presParOf" srcId="{B9B33A64-EB04-4A42-8004-EEE0D7FD706A}" destId="{AB9476EE-37BB-4128-9F64-1A9C186E54AA}" srcOrd="4" destOrd="0" presId="urn:microsoft.com/office/officeart/2005/8/layout/chevron1"/>
    <dgm:cxn modelId="{EE8F0464-0E20-4E72-89E0-2EB968BD53E7}" type="presParOf" srcId="{B9B33A64-EB04-4A42-8004-EEE0D7FD706A}" destId="{1E678399-5019-403A-B64F-CC0B54737819}" srcOrd="5" destOrd="0" presId="urn:microsoft.com/office/officeart/2005/8/layout/chevron1"/>
    <dgm:cxn modelId="{28F25746-1862-49CC-A9DC-8634EE154356}" type="presParOf" srcId="{B9B33A64-EB04-4A42-8004-EEE0D7FD706A}" destId="{98546955-A169-49C1-835E-12E8CDC37AD3}" srcOrd="6" destOrd="0" presId="urn:microsoft.com/office/officeart/2005/8/layout/chevron1"/>
    <dgm:cxn modelId="{031BD81C-1590-4527-8994-805C58C4F47B}" type="presParOf" srcId="{B9B33A64-EB04-4A42-8004-EEE0D7FD706A}" destId="{173C015D-2EC5-4BAD-AE31-BA0D4CA1B14D}" srcOrd="7" destOrd="0" presId="urn:microsoft.com/office/officeart/2005/8/layout/chevron1"/>
    <dgm:cxn modelId="{94D553AD-7ECF-40DC-AC42-F8C446B56870}" type="presParOf" srcId="{B9B33A64-EB04-4A42-8004-EEE0D7FD706A}" destId="{68DB3CBC-346C-429B-9278-60971255B2BA}" srcOrd="8" destOrd="0" presId="urn:microsoft.com/office/officeart/2005/8/layout/chevron1"/>
    <dgm:cxn modelId="{19FEFB27-F353-4872-9BAF-3B33E0EC9B0B}" type="presParOf" srcId="{B9B33A64-EB04-4A42-8004-EEE0D7FD706A}" destId="{9363ECD0-C4E1-400A-8AAC-F372C88136CD}" srcOrd="9" destOrd="0" presId="urn:microsoft.com/office/officeart/2005/8/layout/chevron1"/>
    <dgm:cxn modelId="{845AB14E-DFE9-4FA7-BD07-9BEE48908496}" type="presParOf" srcId="{B9B33A64-EB04-4A42-8004-EEE0D7FD706A}" destId="{AEF015F2-FE62-4709-88D6-B14340BBA29D}" srcOrd="10" destOrd="0" presId="urn:microsoft.com/office/officeart/2005/8/layout/chevron1"/>
    <dgm:cxn modelId="{DFC8BCB1-6D82-49E0-9D57-1E527B259462}" type="presParOf" srcId="{B9B33A64-EB04-4A42-8004-EEE0D7FD706A}" destId="{55D72F94-C37B-4E24-9FDE-C13C36C27760}" srcOrd="11" destOrd="0" presId="urn:microsoft.com/office/officeart/2005/8/layout/chevron1"/>
    <dgm:cxn modelId="{516C5F17-70EF-494E-92EB-5F2AF98F7DFD}" type="presParOf" srcId="{B9B33A64-EB04-4A42-8004-EEE0D7FD706A}" destId="{6260415B-1B7C-4AD4-96EC-F9821300DEC4}" srcOrd="12" destOrd="0" presId="urn:microsoft.com/office/officeart/2005/8/layout/chevron1"/>
    <dgm:cxn modelId="{2ABD0B32-7AD3-4F58-A64E-5A1AE3F33E72}" type="presParOf" srcId="{B9B33A64-EB04-4A42-8004-EEE0D7FD706A}" destId="{C945FCCD-0C20-4C91-B9CF-5A1809041FE2}" srcOrd="13" destOrd="0" presId="urn:microsoft.com/office/officeart/2005/8/layout/chevron1"/>
    <dgm:cxn modelId="{2D3A045C-0DC8-44B6-A034-AE976D9E9976}" type="presParOf" srcId="{B9B33A64-EB04-4A42-8004-EEE0D7FD706A}" destId="{87E4CD99-FF04-4EC6-A8D8-D555212B777F}"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73CF9432-6855-48CB-B5EB-59E2463E35E0}">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a:rPr>
            <a:t>Processing Pipeline</a:t>
          </a:r>
          <a:endParaRPr lang="en-US" sz="1300" kern="1200" dirty="0"/>
        </a:p>
      </dsp:txBody>
      <dsp:txXfrm>
        <a:off x="9960766" y="177299"/>
        <a:ext cx="919367" cy="6129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1334-E80D-4D20-8B88-2BE090FC097C}">
      <dsp:nvSpPr>
        <dsp:cNvPr id="0" name=""/>
        <dsp:cNvSpPr/>
      </dsp:nvSpPr>
      <dsp:spPr>
        <a:xfrm>
          <a:off x="955"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Diffusion Basics</a:t>
          </a:r>
          <a:endParaRPr lang="en-US" sz="1300" kern="1200" dirty="0"/>
        </a:p>
      </dsp:txBody>
      <dsp:txXfrm>
        <a:off x="307411" y="177299"/>
        <a:ext cx="919367" cy="612911"/>
      </dsp:txXfrm>
    </dsp:sp>
    <dsp:sp modelId="{CF8A56A3-72D2-4102-B231-0F6C72D60C0B}">
      <dsp:nvSpPr>
        <dsp:cNvPr id="0" name=""/>
        <dsp:cNvSpPr/>
      </dsp:nvSpPr>
      <dsp:spPr>
        <a:xfrm>
          <a:off x="1380006"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 Diffusion Encoding</a:t>
          </a:r>
          <a:endParaRPr lang="en-US" sz="1300" kern="1200" dirty="0"/>
        </a:p>
      </dsp:txBody>
      <dsp:txXfrm>
        <a:off x="1686462" y="177299"/>
        <a:ext cx="919367" cy="612911"/>
      </dsp:txXfrm>
    </dsp:sp>
    <dsp:sp modelId="{AB9476EE-37BB-4128-9F64-1A9C186E54AA}">
      <dsp:nvSpPr>
        <dsp:cNvPr id="0" name=""/>
        <dsp:cNvSpPr/>
      </dsp:nvSpPr>
      <dsp:spPr>
        <a:xfrm>
          <a:off x="275905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b-value and ADC</a:t>
          </a:r>
          <a:endParaRPr lang="en-US" sz="1300" kern="1200" dirty="0"/>
        </a:p>
      </dsp:txBody>
      <dsp:txXfrm>
        <a:off x="3065513" y="177299"/>
        <a:ext cx="919367" cy="612911"/>
      </dsp:txXfrm>
    </dsp:sp>
    <dsp:sp modelId="{98546955-A169-49C1-835E-12E8CDC37AD3}">
      <dsp:nvSpPr>
        <dsp:cNvPr id="0" name=""/>
        <dsp:cNvSpPr/>
      </dsp:nvSpPr>
      <dsp:spPr>
        <a:xfrm>
          <a:off x="4138107"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Anisotropy and DTI</a:t>
          </a:r>
        </a:p>
      </dsp:txBody>
      <dsp:txXfrm>
        <a:off x="4444563" y="177299"/>
        <a:ext cx="919367" cy="612911"/>
      </dsp:txXfrm>
    </dsp:sp>
    <dsp:sp modelId="{68DB3CBC-346C-429B-9278-60971255B2BA}">
      <dsp:nvSpPr>
        <dsp:cNvPr id="0" name=""/>
        <dsp:cNvSpPr/>
      </dsp:nvSpPr>
      <dsp:spPr>
        <a:xfrm>
          <a:off x="5517158"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Image Encoding</a:t>
          </a:r>
        </a:p>
      </dsp:txBody>
      <dsp:txXfrm>
        <a:off x="5823614" y="177299"/>
        <a:ext cx="919367" cy="612911"/>
      </dsp:txXfrm>
    </dsp:sp>
    <dsp:sp modelId="{AEF015F2-FE62-4709-88D6-B14340BBA29D}">
      <dsp:nvSpPr>
        <dsp:cNvPr id="0" name=""/>
        <dsp:cNvSpPr/>
      </dsp:nvSpPr>
      <dsp:spPr>
        <a:xfrm>
          <a:off x="689620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Tradeoffs</a:t>
          </a:r>
        </a:p>
      </dsp:txBody>
      <dsp:txXfrm>
        <a:off x="7202665" y="177299"/>
        <a:ext cx="919367" cy="612911"/>
      </dsp:txXfrm>
    </dsp:sp>
    <dsp:sp modelId="{6260415B-1B7C-4AD4-96EC-F9821300DEC4}">
      <dsp:nvSpPr>
        <dsp:cNvPr id="0" name=""/>
        <dsp:cNvSpPr/>
      </dsp:nvSpPr>
      <dsp:spPr>
        <a:xfrm>
          <a:off x="8275259"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Sequences II: Artefacts</a:t>
          </a:r>
        </a:p>
      </dsp:txBody>
      <dsp:txXfrm>
        <a:off x="8581715" y="177299"/>
        <a:ext cx="919367" cy="612911"/>
      </dsp:txXfrm>
    </dsp:sp>
    <dsp:sp modelId="{87E4CD99-FF04-4EC6-A8D8-D555212B777F}">
      <dsp:nvSpPr>
        <dsp:cNvPr id="0" name=""/>
        <dsp:cNvSpPr/>
      </dsp:nvSpPr>
      <dsp:spPr>
        <a:xfrm>
          <a:off x="9654310" y="177299"/>
          <a:ext cx="1532278" cy="612911"/>
        </a:xfrm>
        <a:prstGeom prst="chevron">
          <a:avLst/>
        </a:prstGeom>
        <a:solidFill>
          <a:schemeClr val="dk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a:rPr>
            <a:t>Processing Pipeline</a:t>
          </a:r>
        </a:p>
      </dsp:txBody>
      <dsp:txXfrm>
        <a:off x="9960766" y="177299"/>
        <a:ext cx="919367" cy="6129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7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CA" sz="2000" b="0" strike="noStrike" spc="-1">
                <a:solidFill>
                  <a:srgbClr val="000000"/>
                </a:solidFill>
                <a:latin typeface="Arial"/>
              </a:rPr>
              <a:t>Click to edit the notes format</a:t>
            </a:r>
          </a:p>
        </p:txBody>
      </p:sp>
      <p:sp>
        <p:nvSpPr>
          <p:cNvPr id="7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CA" sz="1400" b="0" strike="noStrike" spc="-1">
                <a:solidFill>
                  <a:srgbClr val="000000"/>
                </a:solidFill>
                <a:latin typeface="Times New Roman"/>
              </a:rPr>
              <a:t>&lt;header&gt;</a:t>
            </a:r>
          </a:p>
        </p:txBody>
      </p:sp>
      <p:sp>
        <p:nvSpPr>
          <p:cNvPr id="72"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n-CA" sz="1400" b="0" strike="noStrike" spc="-1">
                <a:solidFill>
                  <a:srgbClr val="000000"/>
                </a:solidFill>
                <a:latin typeface="Times New Roman"/>
              </a:defRPr>
            </a:lvl1pPr>
          </a:lstStyle>
          <a:p>
            <a:pPr indent="0" algn="r">
              <a:buNone/>
            </a:pPr>
            <a:r>
              <a:rPr lang="en-CA" sz="1400" b="0" strike="noStrike" spc="-1">
                <a:solidFill>
                  <a:srgbClr val="000000"/>
                </a:solidFill>
                <a:latin typeface="Times New Roman"/>
              </a:rPr>
              <a:t>&lt;date/time&gt;</a:t>
            </a:r>
          </a:p>
        </p:txBody>
      </p:sp>
      <p:sp>
        <p:nvSpPr>
          <p:cNvPr id="73"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n-CA" sz="1400" b="0" strike="noStrike" spc="-1">
                <a:solidFill>
                  <a:srgbClr val="000000"/>
                </a:solidFill>
                <a:latin typeface="Times New Roman"/>
              </a:defRPr>
            </a:lvl1pPr>
          </a:lstStyle>
          <a:p>
            <a:pPr indent="0">
              <a:buNone/>
            </a:pPr>
            <a:r>
              <a:rPr lang="en-CA" sz="1400" b="0" strike="noStrike" spc="-1">
                <a:solidFill>
                  <a:srgbClr val="000000"/>
                </a:solidFill>
                <a:latin typeface="Times New Roman"/>
              </a:rPr>
              <a:t>&lt;footer&gt;</a:t>
            </a:r>
          </a:p>
        </p:txBody>
      </p:sp>
      <p:sp>
        <p:nvSpPr>
          <p:cNvPr id="74"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n-CA" sz="1400" b="0" strike="noStrike" spc="-1">
                <a:solidFill>
                  <a:srgbClr val="000000"/>
                </a:solidFill>
                <a:latin typeface="Times New Roman"/>
              </a:defRPr>
            </a:lvl1pPr>
          </a:lstStyle>
          <a:p>
            <a:pPr indent="0" algn="r">
              <a:buNone/>
            </a:pPr>
            <a:fld id="{1D5B46D2-8B9C-400E-86E4-24DFBA93B8BA}" type="slidenum">
              <a:rPr lang="en-CA" sz="1400" b="0" strike="noStrike" spc="-1">
                <a:solidFill>
                  <a:srgbClr val="000000"/>
                </a:solidFill>
                <a:latin typeface="Times New Roman"/>
              </a:rPr>
              <a:t>‹#›</a:t>
            </a:fld>
            <a:endParaRPr lang="en-C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What the MRI is measuring here is the effect of molecular diffusion due to Brownian motion.</a:t>
            </a:r>
            <a:r>
              <a:rPr lang="en-US" baseline="0"/>
              <a:t> </a:t>
            </a:r>
            <a:r>
              <a:rPr lang="en-US"/>
              <a:t>Where molecules will randomly move around from a region of high to low concentration, bouncing around along a trajectory that is sometimes referred to as “random walk” (show trajectory). The rate at which the molecules diffuse is governed by this equation, where the distance diffused is dependent on the diffusion coefficient and the amount of time passed.</a:t>
            </a:r>
            <a:r>
              <a:rPr lang="en-US" baseline="0"/>
              <a:t> </a:t>
            </a:r>
            <a:r>
              <a:rPr lang="en-US"/>
              <a:t>I won’t say too much more because DWI will be discussed thoroughly in a different lecture. </a:t>
            </a:r>
          </a:p>
          <a:p>
            <a:endParaRPr lang="en-US"/>
          </a:p>
        </p:txBody>
      </p:sp>
    </p:spTree>
    <p:extLst>
      <p:ext uri="{BB962C8B-B14F-4D97-AF65-F5344CB8AC3E}">
        <p14:creationId xmlns:p14="http://schemas.microsoft.com/office/powerpoint/2010/main" val="2132566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spcBef>
                <a:spcPts val="641"/>
              </a:spcBef>
            </a:pPr>
            <a:r>
              <a:rPr lang="en-US" dirty="0">
                <a:cs typeface="Arial"/>
              </a:rPr>
              <a:t>FA equation summarizes the amount of anisotropy: 0 is isotropic and 1 would be perfectly aligned. A value of 0.7 is common in aligned WM voxels. This definition of anisotropy is independent of </a:t>
            </a:r>
            <a:r>
              <a:rPr lang="en-US" dirty="0" err="1">
                <a:cs typeface="Arial"/>
              </a:rPr>
              <a:t>fibre</a:t>
            </a:r>
            <a:r>
              <a:rPr lang="en-US" dirty="0">
                <a:cs typeface="Arial"/>
              </a:rPr>
              <a:t> orientation but can compound uncertainties and measurement errors. AD and RD may be less "noisy." Note that none of these tell you the actual direction of the </a:t>
            </a:r>
            <a:r>
              <a:rPr lang="en-US" dirty="0" err="1">
                <a:cs typeface="Arial"/>
              </a:rPr>
              <a:t>fibres</a:t>
            </a:r>
            <a:r>
              <a:rPr lang="en-US" dirty="0">
                <a:cs typeface="Arial"/>
              </a:rPr>
              <a:t>.</a:t>
            </a:r>
            <a:endParaRPr lang="en-US" dirty="0"/>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29</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42643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latin typeface="Calibri"/>
                <a:ea typeface="Calibri"/>
                <a:cs typeface="Calibri"/>
              </a:rPr>
              <a:t>EPI is the reason for diffusion's infamous noisiness.</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34</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279454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00CD-B2AD-670B-66C0-57BF8B6D1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89EEDC-8CB6-9445-6FDA-5516ED0DC8E5}"/>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BDB5F6FA-138E-4980-6D90-897F5B0B3395}"/>
              </a:ext>
            </a:extLst>
          </p:cNvPr>
          <p:cNvSpPr>
            <a:spLocks noGrp="1"/>
          </p:cNvSpPr>
          <p:nvPr>
            <p:ph type="body" idx="1"/>
          </p:nvPr>
        </p:nvSpPr>
        <p:spPr/>
        <p:txBody>
          <a:bodyPr/>
          <a:lstStyle/>
          <a:p>
            <a:r>
              <a:rPr lang="en-US" dirty="0">
                <a:latin typeface="Calibri"/>
                <a:ea typeface="Calibri"/>
                <a:cs typeface="Calibri"/>
              </a:rPr>
              <a:t>EPI is the reason for diffusion's infamous noisiness.</a:t>
            </a:r>
          </a:p>
        </p:txBody>
      </p:sp>
      <p:sp>
        <p:nvSpPr>
          <p:cNvPr id="4" name="Slide Number Placeholder 3">
            <a:extLst>
              <a:ext uri="{FF2B5EF4-FFF2-40B4-BE49-F238E27FC236}">
                <a16:creationId xmlns:a16="http://schemas.microsoft.com/office/drawing/2014/main" id="{61BCD82C-B74C-8EC7-A1C3-530F8E24DC7E}"/>
              </a:ext>
            </a:extLst>
          </p:cNvPr>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35</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406752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latin typeface="Calibri"/>
                <a:ea typeface="Calibri"/>
                <a:cs typeface="Calibri"/>
              </a:rPr>
              <a:t>There is an </a:t>
            </a:r>
            <a:r>
              <a:rPr lang="en-US" dirty="0" err="1">
                <a:latin typeface="Calibri"/>
                <a:ea typeface="Calibri"/>
                <a:cs typeface="Calibri"/>
              </a:rPr>
              <a:t>interecho</a:t>
            </a:r>
            <a:r>
              <a:rPr lang="en-US" dirty="0">
                <a:latin typeface="Calibri"/>
                <a:ea typeface="Calibri"/>
                <a:cs typeface="Calibri"/>
              </a:rPr>
              <a:t> time for the gradient echo spacing in the image encoding, and an echo time defining the peak of the spin echo after the 180 pulse.</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36</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1304601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latin typeface="Calibri"/>
                <a:ea typeface="Calibri"/>
                <a:cs typeface="Calibri"/>
              </a:rPr>
              <a:t>Is it worth having another slide for parallel imaging just to show that you're covering all of k-space, but only every other line (but with two coils and then you reconstruct)</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41</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198391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CF224D1-E79A-4361-A785-374B063E5FBB}" type="slidenum">
              <a:rPr lang="en-GB" smtClean="0"/>
              <a:pPr/>
              <a:t>15</a:t>
            </a:fld>
            <a:endParaRPr lang="en-GB"/>
          </a:p>
        </p:txBody>
      </p:sp>
    </p:spTree>
    <p:extLst>
      <p:ext uri="{BB962C8B-B14F-4D97-AF65-F5344CB8AC3E}">
        <p14:creationId xmlns:p14="http://schemas.microsoft.com/office/powerpoint/2010/main" val="426219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CF224D1-E79A-4361-A785-374B063E5FBB}" type="slidenum">
              <a:rPr lang="en-GB" smtClean="0"/>
              <a:pPr/>
              <a:t>16</a:t>
            </a:fld>
            <a:endParaRPr lang="en-GB"/>
          </a:p>
        </p:txBody>
      </p:sp>
    </p:spTree>
    <p:extLst>
      <p:ext uri="{BB962C8B-B14F-4D97-AF65-F5344CB8AC3E}">
        <p14:creationId xmlns:p14="http://schemas.microsoft.com/office/powerpoint/2010/main" val="426219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CF224D1-E79A-4361-A785-374B063E5FBB}" type="slidenum">
              <a:rPr lang="en-GB" smtClean="0"/>
              <a:pPr/>
              <a:t>17</a:t>
            </a:fld>
            <a:endParaRPr lang="en-GB"/>
          </a:p>
        </p:txBody>
      </p:sp>
    </p:spTree>
    <p:extLst>
      <p:ext uri="{BB962C8B-B14F-4D97-AF65-F5344CB8AC3E}">
        <p14:creationId xmlns:p14="http://schemas.microsoft.com/office/powerpoint/2010/main" val="4262195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latin typeface="Calibri"/>
                <a:ea typeface="Calibri"/>
                <a:cs typeface="Calibri"/>
              </a:rPr>
              <a:t>So you really only need two points to define a line</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20</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280833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latin typeface="Calibri"/>
                <a:ea typeface="Calibri"/>
                <a:cs typeface="Calibri"/>
              </a:rPr>
              <a:t>Many scanners automatically generate an ADC map</a:t>
            </a:r>
          </a:p>
          <a:p>
            <a:r>
              <a:rPr lang="en-US" dirty="0">
                <a:latin typeface="Calibri"/>
                <a:ea typeface="Calibri"/>
                <a:cs typeface="Calibri"/>
              </a:rPr>
              <a:t>Could consider a question on SNR. If you go from 1x1x1 mm3 voxel to 2x2x2 mm3, you get 8x the SNR. You would have to scan 64x longer to get the same boost in SNR just from averages. (Lower resolution also allows you to do fewer phase encodes and reduces TE, so maybe this should go later).</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21</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36151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 wanted to do a little vendor comparison of their max DC gradients and thus the b-value that you would get at a particular diffusion time for their PGSE sequence (although it's complicated if Siemens doesn't even use PGSE by default).</a:t>
            </a:r>
          </a:p>
          <a:p>
            <a:pPr marL="171450" indent="-171450">
              <a:lnSpc>
                <a:spcPct val="90000"/>
              </a:lnSpc>
              <a:spcBef>
                <a:spcPts val="1000"/>
              </a:spcBef>
              <a:buFont typeface="Arial"/>
              <a:buChar char="•"/>
            </a:pPr>
            <a:r>
              <a:rPr lang="en-US" dirty="0">
                <a:cs typeface="Arial"/>
              </a:rPr>
              <a:t>Multi-</a:t>
            </a:r>
            <a:r>
              <a:rPr lang="en-US" dirty="0" err="1">
                <a:cs typeface="Arial"/>
              </a:rPr>
              <a:t>centre</a:t>
            </a:r>
            <a:r>
              <a:rPr lang="en-US" dirty="0">
                <a:cs typeface="Arial"/>
              </a:rPr>
              <a:t> studies are challenging, even with good QA.</a:t>
            </a:r>
          </a:p>
          <a:p>
            <a:pPr marL="171450" indent="-171450">
              <a:lnSpc>
                <a:spcPct val="90000"/>
              </a:lnSpc>
              <a:spcBef>
                <a:spcPts val="1000"/>
              </a:spcBef>
              <a:buFont typeface="Arial"/>
              <a:buChar char="•"/>
            </a:pPr>
            <a:r>
              <a:rPr lang="en-US" dirty="0"/>
              <a:t>Images of scanner GUIs? Not all allow control of all parameters or even let you easily see them</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24</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258925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cs typeface="Arial"/>
              </a:rPr>
              <a:t>(Move the slice select info to artefacts/tips section?)</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26</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2604389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cs typeface="Arial"/>
              </a:rPr>
              <a:t>Simple model is the diffusion tensor; a 3x3 matrix that can be conceptualized as an ellipsoid of sorts. You might think that an ellipsoid has three measurements to define it in size, but then you also need three parameters to describe its orientation in space, so overall 6 parameters and you need at least 6 directions, to determine the diffusion tensor, plus an unweighted to determine magnitude.</a:t>
            </a:r>
          </a:p>
          <a:p>
            <a:r>
              <a:rPr lang="en-US" dirty="0">
                <a:cs typeface="Arial"/>
              </a:rPr>
              <a:t>Now we have a b-matrix rather than a b-value. And a diffusion tensor rather than an ADC. It is 3x3 and symmetric, hence 6 values are needed to populate it.</a:t>
            </a:r>
          </a:p>
        </p:txBody>
      </p:sp>
      <p:sp>
        <p:nvSpPr>
          <p:cNvPr id="4" name="Slide Number Placeholder 3"/>
          <p:cNvSpPr>
            <a:spLocks noGrp="1"/>
          </p:cNvSpPr>
          <p:nvPr>
            <p:ph type="sldNum" idx="36"/>
          </p:nvPr>
        </p:nvSpPr>
        <p:spPr/>
        <p:txBody>
          <a:bodyPr/>
          <a:lstStyle/>
          <a:p>
            <a:pPr indent="0" algn="r">
              <a:buNone/>
            </a:pPr>
            <a:fld id="{1D5B46D2-8B9C-400E-86E4-24DFBA93B8BA}" type="slidenum">
              <a:rPr lang="en-CA" sz="1400" b="0" strike="noStrike" spc="-1">
                <a:solidFill>
                  <a:srgbClr val="000000"/>
                </a:solidFill>
                <a:latin typeface="Times New Roman"/>
              </a:rPr>
              <a:t>28</a:t>
            </a:fld>
            <a:endParaRPr lang="en-CA" sz="1400" b="0" strike="noStrike" spc="-1">
              <a:solidFill>
                <a:srgbClr val="000000"/>
              </a:solidFill>
              <a:latin typeface="Times New Roman"/>
            </a:endParaRPr>
          </a:p>
        </p:txBody>
      </p:sp>
    </p:spTree>
    <p:extLst>
      <p:ext uri="{BB962C8B-B14F-4D97-AF65-F5344CB8AC3E}">
        <p14:creationId xmlns:p14="http://schemas.microsoft.com/office/powerpoint/2010/main" val="197780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4680"/>
            <a:ext cx="10972440" cy="114264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0200"/>
            <a:ext cx="10972440" cy="4525560"/>
          </a:xfrm>
          <a:prstGeom prst="rect">
            <a:avLst/>
          </a:prstGeom>
          <a:noFill/>
          <a:ln w="0">
            <a:noFill/>
          </a:ln>
        </p:spPr>
        <p:txBody>
          <a:bodyPr lIns="0" tIns="0" rIns="0" bIns="0" anchor="ctr">
            <a:noAutofit/>
          </a:bodyPr>
          <a:lstStyle/>
          <a:p>
            <a:pPr indent="0" algn="ctr">
              <a:buNone/>
            </a:pPr>
            <a:endParaRPr lang="en-CA"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02C6C639-65AA-467A-98E3-A9EFFA66C496}" type="slidenum">
              <a:t>‹#›</a:t>
            </a:fld>
            <a:endParaRPr/>
          </a:p>
        </p:txBody>
      </p:sp>
      <p:sp>
        <p:nvSpPr>
          <p:cNvPr id="3" name="PlaceHolder 5"/>
          <p:cNvSpPr>
            <a:spLocks noGrp="1"/>
          </p:cNvSpPr>
          <p:nvPr>
            <p:ph type="dt" idx="1"/>
          </p:nvPr>
        </p:nvSpPr>
        <p:spPr/>
        <p:txBody>
          <a:bodyPr/>
          <a:lstStyle/>
          <a:p>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4680"/>
            <a:ext cx="10972440" cy="114264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EDE844D3-4918-43BD-A511-A550CE79D1BF}"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5D4BB807-292E-4057-A7C6-C9ECC1FE13EF}"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976D6D4B-E484-4D1E-B9A9-C0462E357D5E}"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2D9C60A4-C3E6-43EE-B8B2-B649831E5273}"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88929"/>
            <a:ext cx="10515600" cy="396875"/>
          </a:xfrm>
        </p:spPr>
        <p:txBody>
          <a:bodyPr>
            <a:normAutofit/>
          </a:bodyPr>
          <a:lstStyle>
            <a:lvl1pPr algn="ctr">
              <a:defRPr sz="2500"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838200" y="800100"/>
            <a:ext cx="10515600" cy="5376863"/>
          </a:xfrm>
        </p:spPr>
        <p:txBody>
          <a:bodyPr/>
          <a:lstStyle>
            <a:lvl1pPr>
              <a:defRPr sz="1833">
                <a:latin typeface="Arial" panose="020B0604020202020204" pitchFamily="34" charset="0"/>
                <a:cs typeface="Arial" panose="020B0604020202020204" pitchFamily="34" charset="0"/>
              </a:defRPr>
            </a:lvl1pPr>
            <a:lvl2pPr>
              <a:defRPr sz="1667">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EADE30-046D-4D0B-A1F7-739244BF4588}" type="datetime1">
              <a:rPr lang="en-US" smtClean="0"/>
              <a:t>8/17/2025</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845189A1-DCBF-4889-AB30-062C5D88861D}" type="slidenum">
              <a:rPr lang="en-US" smtClean="0"/>
              <a:pPr/>
              <a:t>‹#›</a:t>
            </a:fld>
            <a:endParaRPr lang="en-US"/>
          </a:p>
        </p:txBody>
      </p:sp>
    </p:spTree>
    <p:extLst>
      <p:ext uri="{BB962C8B-B14F-4D97-AF65-F5344CB8AC3E}">
        <p14:creationId xmlns:p14="http://schemas.microsoft.com/office/powerpoint/2010/main" val="29974067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064D1D26-6849-4E1B-B2D4-B77D0CF532F7}" type="slidenum">
              <a:t>‹#›</a:t>
            </a:fld>
            <a:endParaRPr/>
          </a:p>
        </p:txBody>
      </p:sp>
      <p:sp>
        <p:nvSpPr>
          <p:cNvPr id="4" name="PlaceHolder 3"/>
          <p:cNvSpPr>
            <a:spLocks noGrp="1"/>
          </p:cNvSpPr>
          <p:nvPr>
            <p:ph type="dt" idx="4"/>
          </p:nvPr>
        </p:nvSpPr>
        <p:spPr/>
        <p:txBody>
          <a:bodyPr/>
          <a:lstStyle/>
          <a:p>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B4973040-5DC1-4858-A3AD-3EC3D0ADDD0F}" type="slidenum">
              <a:t>‹#›</a:t>
            </a:fld>
            <a:endParaRPr/>
          </a:p>
        </p:txBody>
      </p:sp>
      <p:sp>
        <p:nvSpPr>
          <p:cNvPr id="4" name="PlaceHolder 3"/>
          <p:cNvSpPr>
            <a:spLocks noGrp="1"/>
          </p:cNvSpPr>
          <p:nvPr>
            <p:ph type="dt" idx="7"/>
          </p:nvPr>
        </p:nvSpPr>
        <p:spPr/>
        <p:txBody>
          <a:body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4680"/>
            <a:ext cx="10972440" cy="114264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0200"/>
            <a:ext cx="10972440" cy="452556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AAE98EC0-0903-4D3F-82FE-7101F39C75C1}"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BE845-33E7-47C5-A5D2-0C4DBF623561}" type="datetimeFigureOut">
              <a:rPr lang="en-CA" smtClean="0"/>
              <a:t>2025-08-17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4480B9F-7472-41D4-976E-7C2DC8934C50}" type="slidenum">
              <a:rPr lang="en-CA" smtClean="0"/>
              <a:t>‹#›</a:t>
            </a:fld>
            <a:endParaRPr lang="en-CA"/>
          </a:p>
        </p:txBody>
      </p:sp>
    </p:spTree>
    <p:extLst>
      <p:ext uri="{BB962C8B-B14F-4D97-AF65-F5344CB8AC3E}">
        <p14:creationId xmlns:p14="http://schemas.microsoft.com/office/powerpoint/2010/main" val="27480976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BE7AF927-35B8-4A99-95CD-AB3C0C1871D6}"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4680"/>
            <a:ext cx="10972440" cy="114264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6" name="PlaceHolder 2"/>
          <p:cNvSpPr>
            <a:spLocks noGrp="1"/>
          </p:cNvSpPr>
          <p:nvPr>
            <p:ph/>
          </p:nvPr>
        </p:nvSpPr>
        <p:spPr>
          <a:xfrm>
            <a:off x="609480" y="1600200"/>
            <a:ext cx="5354280" cy="452556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Calibri"/>
            </a:endParaRPr>
          </a:p>
        </p:txBody>
      </p:sp>
      <p:sp>
        <p:nvSpPr>
          <p:cNvPr id="37" name="PlaceHolder 3"/>
          <p:cNvSpPr>
            <a:spLocks noGrp="1"/>
          </p:cNvSpPr>
          <p:nvPr>
            <p:ph/>
          </p:nvPr>
        </p:nvSpPr>
        <p:spPr>
          <a:xfrm>
            <a:off x="6231960" y="1600200"/>
            <a:ext cx="5354280" cy="452556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ADE70AC3-CF00-4EEC-9173-C1F644E8D194}"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C0E6A194-0F97-444B-B9BF-A7CC82D599F9}"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2130480"/>
            <a:ext cx="10362960" cy="146952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6" name="PlaceHolder 2"/>
          <p:cNvSpPr>
            <a:spLocks noGrp="1"/>
          </p:cNvSpPr>
          <p:nvPr>
            <p:ph type="dt" idx="1"/>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 </a:t>
            </a:r>
            <a:endParaRPr lang="en-CA" sz="1200" b="0" strike="noStrike" spc="-1">
              <a:solidFill>
                <a:srgbClr val="000000"/>
              </a:solidFill>
              <a:latin typeface="Times New Roman"/>
            </a:endParaRPr>
          </a:p>
        </p:txBody>
      </p:sp>
      <p:sp>
        <p:nvSpPr>
          <p:cNvPr id="2" name="PlaceHolder 3"/>
          <p:cNvSpPr>
            <a:spLocks noGrp="1"/>
          </p:cNvSpPr>
          <p:nvPr>
            <p:ph type="ftr" idx="2"/>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 </a:t>
            </a:r>
          </a:p>
        </p:txBody>
      </p:sp>
      <p:sp>
        <p:nvSpPr>
          <p:cNvPr id="3" name="PlaceHolder 4"/>
          <p:cNvSpPr>
            <a:spLocks noGrp="1"/>
          </p:cNvSpPr>
          <p:nvPr>
            <p:ph type="sldNum" idx="3"/>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2C1B0FE0-5E01-467A-833C-780E6E724235}"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7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2880"/>
            <a:ext cx="4010760" cy="1161720"/>
          </a:xfrm>
          <a:prstGeom prst="rect">
            <a:avLst/>
          </a:prstGeom>
          <a:noFill/>
          <a:ln w="0">
            <a:noFill/>
          </a:ln>
        </p:spPr>
        <p:txBody>
          <a:bodyPr lIns="91440" tIns="45720" rIns="91440" bIns="45720" anchor="b">
            <a:noAutofit/>
          </a:bodyPr>
          <a:lstStyle/>
          <a:p>
            <a:pPr indent="0" defTabSz="914400">
              <a:lnSpc>
                <a:spcPct val="100000"/>
              </a:lnSpc>
              <a:buNone/>
            </a:pPr>
            <a:r>
              <a:rPr lang="en-US" sz="2000" b="1" strike="noStrike" spc="-1">
                <a:solidFill>
                  <a:schemeClr val="dk1"/>
                </a:solidFill>
                <a:latin typeface="Calibri"/>
              </a:rPr>
              <a:t>Click to edit Master title style</a:t>
            </a:r>
            <a:endParaRPr lang="en-US" sz="2000" b="0" strike="noStrike" spc="-1">
              <a:solidFill>
                <a:schemeClr val="dk1"/>
              </a:solidFill>
              <a:latin typeface="Calibri"/>
            </a:endParaRPr>
          </a:p>
        </p:txBody>
      </p:sp>
      <p:sp>
        <p:nvSpPr>
          <p:cNvPr id="58" name="PlaceHolder 2"/>
          <p:cNvSpPr>
            <a:spLocks noGrp="1"/>
          </p:cNvSpPr>
          <p:nvPr>
            <p:ph type="body"/>
          </p:nvPr>
        </p:nvSpPr>
        <p:spPr>
          <a:xfrm>
            <a:off x="4766760" y="272880"/>
            <a:ext cx="6815160" cy="5852880"/>
          </a:xfrm>
          <a:prstGeom prst="rect">
            <a:avLst/>
          </a:prstGeom>
          <a:noFill/>
          <a:ln w="0">
            <a:noFill/>
          </a:ln>
        </p:spPr>
        <p:txBody>
          <a:bodyPr lIns="91440" tIns="45720" rIns="91440" bIns="45720" anchor="t">
            <a:noAutofit/>
          </a:bodyPr>
          <a:lstStyle/>
          <a:p>
            <a:pPr marL="343080" indent="-343080" defTabSz="914400">
              <a:lnSpc>
                <a:spcPct val="100000"/>
              </a:lnSpc>
              <a:spcBef>
                <a:spcPts val="641"/>
              </a:spcBef>
              <a:buClr>
                <a:srgbClr val="000000"/>
              </a:buClr>
              <a:buFont typeface="Arial"/>
              <a:buChar char="•"/>
            </a:pPr>
            <a:r>
              <a:rPr lang="en-US" sz="3200" b="0" strike="noStrike" spc="-1">
                <a:solidFill>
                  <a:schemeClr val="dk1"/>
                </a:solidFill>
                <a:latin typeface="Calibri"/>
              </a:rPr>
              <a:t>Click to edit Master text styles</a:t>
            </a:r>
          </a:p>
          <a:p>
            <a:pPr marL="743040" lvl="1" indent="-285840" defTabSz="914400">
              <a:lnSpc>
                <a:spcPct val="100000"/>
              </a:lnSpc>
              <a:spcBef>
                <a:spcPts val="561"/>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100000"/>
              </a:lnSpc>
              <a:spcBef>
                <a:spcPts val="47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Fifth level</a:t>
            </a:r>
          </a:p>
        </p:txBody>
      </p:sp>
      <p:sp>
        <p:nvSpPr>
          <p:cNvPr id="59" name="PlaceHolder 3"/>
          <p:cNvSpPr>
            <a:spLocks noGrp="1"/>
          </p:cNvSpPr>
          <p:nvPr>
            <p:ph type="body"/>
          </p:nvPr>
        </p:nvSpPr>
        <p:spPr>
          <a:xfrm>
            <a:off x="609480" y="1434960"/>
            <a:ext cx="4010760" cy="4690800"/>
          </a:xfrm>
          <a:prstGeom prst="rect">
            <a:avLst/>
          </a:prstGeom>
          <a:noFill/>
          <a:ln w="0">
            <a:noFill/>
          </a:ln>
        </p:spPr>
        <p:txBody>
          <a:bodyPr lIns="91440" tIns="45720" rIns="91440" bIns="45720" anchor="t">
            <a:noAutofit/>
          </a:bodyPr>
          <a:lstStyle/>
          <a:p>
            <a:pPr indent="0" defTabSz="914400">
              <a:lnSpc>
                <a:spcPct val="100000"/>
              </a:lnSpc>
              <a:spcBef>
                <a:spcPts val="281"/>
              </a:spcBef>
              <a:buNone/>
              <a:tabLst>
                <a:tab pos="0" algn="l"/>
              </a:tabLst>
            </a:pPr>
            <a:r>
              <a:rPr lang="en-US" sz="1400" b="0" strike="noStrike" spc="-1">
                <a:solidFill>
                  <a:schemeClr val="dk1"/>
                </a:solidFill>
                <a:latin typeface="Calibri"/>
              </a:rPr>
              <a:t>Click to edit Master text styles</a:t>
            </a:r>
          </a:p>
        </p:txBody>
      </p:sp>
      <p:sp>
        <p:nvSpPr>
          <p:cNvPr id="60" name="PlaceHolder 4"/>
          <p:cNvSpPr>
            <a:spLocks noGrp="1"/>
          </p:cNvSpPr>
          <p:nvPr>
            <p:ph type="dt" idx="28"/>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61" name="PlaceHolder 5"/>
          <p:cNvSpPr>
            <a:spLocks noGrp="1"/>
          </p:cNvSpPr>
          <p:nvPr>
            <p:ph type="ftr" idx="29"/>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62" name="PlaceHolder 6"/>
          <p:cNvSpPr>
            <a:spLocks noGrp="1"/>
          </p:cNvSpPr>
          <p:nvPr>
            <p:ph type="sldNum" idx="30"/>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E1A33AA7-FB3D-428C-84C9-2FA7F78906DD}"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2389680" y="4800600"/>
            <a:ext cx="7314840" cy="566280"/>
          </a:xfrm>
          <a:prstGeom prst="rect">
            <a:avLst/>
          </a:prstGeom>
          <a:noFill/>
          <a:ln w="0">
            <a:noFill/>
          </a:ln>
        </p:spPr>
        <p:txBody>
          <a:bodyPr lIns="91440" tIns="45720" rIns="91440" bIns="45720" anchor="b">
            <a:noAutofit/>
          </a:bodyPr>
          <a:lstStyle/>
          <a:p>
            <a:pPr indent="0" defTabSz="914400">
              <a:lnSpc>
                <a:spcPct val="100000"/>
              </a:lnSpc>
              <a:buNone/>
            </a:pPr>
            <a:r>
              <a:rPr lang="en-US" sz="2000" b="1" strike="noStrike" spc="-1">
                <a:solidFill>
                  <a:schemeClr val="dk1"/>
                </a:solidFill>
                <a:latin typeface="Calibri"/>
              </a:rPr>
              <a:t>Click to edit Master title style</a:t>
            </a:r>
            <a:endParaRPr lang="en-US" sz="2000" b="0" strike="noStrike" spc="-1">
              <a:solidFill>
                <a:schemeClr val="dk1"/>
              </a:solidFill>
              <a:latin typeface="Calibri"/>
            </a:endParaRPr>
          </a:p>
        </p:txBody>
      </p:sp>
      <p:sp>
        <p:nvSpPr>
          <p:cNvPr id="64" name="PlaceHolder 2"/>
          <p:cNvSpPr>
            <a:spLocks noGrp="1"/>
          </p:cNvSpPr>
          <p:nvPr>
            <p:ph type="body"/>
          </p:nvPr>
        </p:nvSpPr>
        <p:spPr>
          <a:xfrm>
            <a:off x="2389680" y="612720"/>
            <a:ext cx="7314840" cy="411444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32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32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32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32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32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3200" b="0" strike="noStrike" spc="-1">
                <a:solidFill>
                  <a:schemeClr val="dk1"/>
                </a:solidFill>
                <a:latin typeface="Calibri"/>
              </a:rPr>
              <a:t>Seventh Outline Level</a:t>
            </a:r>
          </a:p>
        </p:txBody>
      </p:sp>
      <p:sp>
        <p:nvSpPr>
          <p:cNvPr id="65" name="PlaceHolder 3"/>
          <p:cNvSpPr>
            <a:spLocks noGrp="1"/>
          </p:cNvSpPr>
          <p:nvPr>
            <p:ph type="body"/>
          </p:nvPr>
        </p:nvSpPr>
        <p:spPr>
          <a:xfrm>
            <a:off x="2389680" y="5367240"/>
            <a:ext cx="7314840" cy="804600"/>
          </a:xfrm>
          <a:prstGeom prst="rect">
            <a:avLst/>
          </a:prstGeom>
          <a:noFill/>
          <a:ln w="0">
            <a:noFill/>
          </a:ln>
        </p:spPr>
        <p:txBody>
          <a:bodyPr lIns="91440" tIns="45720" rIns="91440" bIns="45720" anchor="t">
            <a:noAutofit/>
          </a:bodyPr>
          <a:lstStyle/>
          <a:p>
            <a:pPr indent="0" defTabSz="914400">
              <a:lnSpc>
                <a:spcPct val="100000"/>
              </a:lnSpc>
              <a:spcBef>
                <a:spcPts val="281"/>
              </a:spcBef>
              <a:buNone/>
              <a:tabLst>
                <a:tab pos="0" algn="l"/>
              </a:tabLst>
            </a:pPr>
            <a:r>
              <a:rPr lang="en-US" sz="1400" b="0" strike="noStrike" spc="-1">
                <a:solidFill>
                  <a:schemeClr val="dk1"/>
                </a:solidFill>
                <a:latin typeface="Calibri"/>
              </a:rPr>
              <a:t>Click to edit Master text styles</a:t>
            </a:r>
          </a:p>
        </p:txBody>
      </p:sp>
      <p:sp>
        <p:nvSpPr>
          <p:cNvPr id="66" name="PlaceHolder 4"/>
          <p:cNvSpPr>
            <a:spLocks noGrp="1"/>
          </p:cNvSpPr>
          <p:nvPr>
            <p:ph type="dt" idx="31"/>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67" name="PlaceHolder 5"/>
          <p:cNvSpPr>
            <a:spLocks noGrp="1"/>
          </p:cNvSpPr>
          <p:nvPr>
            <p:ph type="ftr" idx="32"/>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68" name="PlaceHolder 6"/>
          <p:cNvSpPr>
            <a:spLocks noGrp="1"/>
          </p:cNvSpPr>
          <p:nvPr>
            <p:ph type="sldNum" idx="33"/>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25A45BF3-FB5C-4725-B0CF-BCC71CDAC83F}"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8" name="PlaceHolder 2"/>
          <p:cNvSpPr>
            <a:spLocks noGrp="1"/>
          </p:cNvSpPr>
          <p:nvPr>
            <p:ph type="body"/>
          </p:nvPr>
        </p:nvSpPr>
        <p:spPr>
          <a:xfrm>
            <a:off x="609480" y="1600200"/>
            <a:ext cx="10972440" cy="4525560"/>
          </a:xfrm>
          <a:prstGeom prst="rect">
            <a:avLst/>
          </a:prstGeom>
          <a:noFill/>
          <a:ln w="0">
            <a:noFill/>
          </a:ln>
        </p:spPr>
        <p:txBody>
          <a:bodyPr vert="eaVert" lIns="91440" tIns="45720" rIns="91440" bIns="45720" anchor="t">
            <a:noAutofit/>
          </a:bodyPr>
          <a:lstStyle/>
          <a:p>
            <a:pPr marL="343080" indent="-343080" defTabSz="914400">
              <a:lnSpc>
                <a:spcPct val="100000"/>
              </a:lnSpc>
              <a:spcBef>
                <a:spcPts val="641"/>
              </a:spcBef>
              <a:buClr>
                <a:srgbClr val="000000"/>
              </a:buClr>
              <a:buFont typeface="Arial"/>
              <a:buChar char="•"/>
            </a:pPr>
            <a:r>
              <a:rPr lang="en-US" sz="3200" b="0" strike="noStrike" spc="-1">
                <a:solidFill>
                  <a:schemeClr val="dk1"/>
                </a:solidFill>
                <a:latin typeface="Calibri"/>
              </a:rPr>
              <a:t>Click to edit Master text styles</a:t>
            </a:r>
          </a:p>
          <a:p>
            <a:pPr marL="743040" lvl="1" indent="-285840" defTabSz="914400">
              <a:lnSpc>
                <a:spcPct val="100000"/>
              </a:lnSpc>
              <a:spcBef>
                <a:spcPts val="561"/>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100000"/>
              </a:lnSpc>
              <a:spcBef>
                <a:spcPts val="47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Fifth level</a:t>
            </a:r>
          </a:p>
        </p:txBody>
      </p:sp>
      <p:sp>
        <p:nvSpPr>
          <p:cNvPr id="9" name="PlaceHolder 3"/>
          <p:cNvSpPr>
            <a:spLocks noGrp="1"/>
          </p:cNvSpPr>
          <p:nvPr>
            <p:ph type="dt" idx="4"/>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10" name="PlaceHolder 4"/>
          <p:cNvSpPr>
            <a:spLocks noGrp="1"/>
          </p:cNvSpPr>
          <p:nvPr>
            <p:ph type="ftr" idx="5"/>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11" name="PlaceHolder 5"/>
          <p:cNvSpPr>
            <a:spLocks noGrp="1"/>
          </p:cNvSpPr>
          <p:nvPr>
            <p:ph type="sldNum" idx="6"/>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1FA41177-8C8F-46C0-99C9-54FDFF840FBF}"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839080" y="274680"/>
            <a:ext cx="2742840" cy="5851080"/>
          </a:xfrm>
          <a:prstGeom prst="rect">
            <a:avLst/>
          </a:prstGeom>
          <a:noFill/>
          <a:ln w="0">
            <a:noFill/>
          </a:ln>
        </p:spPr>
        <p:txBody>
          <a:bodyPr vert="eaVert"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13" name="PlaceHolder 2"/>
          <p:cNvSpPr>
            <a:spLocks noGrp="1"/>
          </p:cNvSpPr>
          <p:nvPr>
            <p:ph type="body"/>
          </p:nvPr>
        </p:nvSpPr>
        <p:spPr>
          <a:xfrm>
            <a:off x="609480" y="274680"/>
            <a:ext cx="8026200" cy="5851080"/>
          </a:xfrm>
          <a:prstGeom prst="rect">
            <a:avLst/>
          </a:prstGeom>
          <a:noFill/>
          <a:ln w="0">
            <a:noFill/>
          </a:ln>
        </p:spPr>
        <p:txBody>
          <a:bodyPr vert="eaVert" lIns="91440" tIns="45720" rIns="91440" bIns="45720" anchor="t">
            <a:noAutofit/>
          </a:bodyPr>
          <a:lstStyle/>
          <a:p>
            <a:pPr marL="343080" indent="-343080" defTabSz="914400">
              <a:lnSpc>
                <a:spcPct val="100000"/>
              </a:lnSpc>
              <a:spcBef>
                <a:spcPts val="641"/>
              </a:spcBef>
              <a:buClr>
                <a:srgbClr val="000000"/>
              </a:buClr>
              <a:buFont typeface="Arial"/>
              <a:buChar char="•"/>
            </a:pPr>
            <a:r>
              <a:rPr lang="en-US" sz="3200" b="0" strike="noStrike" spc="-1">
                <a:solidFill>
                  <a:schemeClr val="dk1"/>
                </a:solidFill>
                <a:latin typeface="Calibri"/>
              </a:rPr>
              <a:t>Click to edit Master text styles</a:t>
            </a:r>
          </a:p>
          <a:p>
            <a:pPr marL="743040" lvl="1" indent="-285840" defTabSz="914400">
              <a:lnSpc>
                <a:spcPct val="100000"/>
              </a:lnSpc>
              <a:spcBef>
                <a:spcPts val="561"/>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100000"/>
              </a:lnSpc>
              <a:spcBef>
                <a:spcPts val="47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Fifth level</a:t>
            </a:r>
          </a:p>
        </p:txBody>
      </p:sp>
      <p:sp>
        <p:nvSpPr>
          <p:cNvPr id="14" name="PlaceHolder 3"/>
          <p:cNvSpPr>
            <a:spLocks noGrp="1"/>
          </p:cNvSpPr>
          <p:nvPr>
            <p:ph type="dt" idx="7"/>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15" name="PlaceHolder 4"/>
          <p:cNvSpPr>
            <a:spLocks noGrp="1"/>
          </p:cNvSpPr>
          <p:nvPr>
            <p:ph type="ftr" idx="8"/>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16" name="PlaceHolder 5"/>
          <p:cNvSpPr>
            <a:spLocks noGrp="1"/>
          </p:cNvSpPr>
          <p:nvPr>
            <p:ph type="sldNum" idx="9"/>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1CE19985-F3DA-4D0A-9388-C03DB12D736A}"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18" name="PlaceHolder 2"/>
          <p:cNvSpPr>
            <a:spLocks noGrp="1"/>
          </p:cNvSpPr>
          <p:nvPr>
            <p:ph type="body"/>
          </p:nvPr>
        </p:nvSpPr>
        <p:spPr>
          <a:xfrm>
            <a:off x="609480" y="1600200"/>
            <a:ext cx="10972440" cy="4525560"/>
          </a:xfrm>
          <a:prstGeom prst="rect">
            <a:avLst/>
          </a:prstGeom>
          <a:noFill/>
          <a:ln w="0">
            <a:noFill/>
          </a:ln>
        </p:spPr>
        <p:txBody>
          <a:bodyPr lIns="91440" tIns="45720" rIns="91440" bIns="45720" anchor="t">
            <a:noAutofit/>
          </a:bodyPr>
          <a:lstStyle/>
          <a:p>
            <a:pPr marL="343080" indent="-343080" defTabSz="914400">
              <a:lnSpc>
                <a:spcPct val="100000"/>
              </a:lnSpc>
              <a:spcBef>
                <a:spcPts val="641"/>
              </a:spcBef>
              <a:buClr>
                <a:srgbClr val="000000"/>
              </a:buClr>
              <a:buFont typeface="Arial"/>
              <a:buChar char="•"/>
            </a:pPr>
            <a:r>
              <a:rPr lang="en-US" sz="3200" b="0" strike="noStrike" spc="-1">
                <a:solidFill>
                  <a:schemeClr val="dk1"/>
                </a:solidFill>
                <a:latin typeface="Calibri"/>
              </a:rPr>
              <a:t>Click to edit Master text styles</a:t>
            </a:r>
          </a:p>
          <a:p>
            <a:pPr marL="743040" lvl="1" indent="-285840" defTabSz="914400">
              <a:lnSpc>
                <a:spcPct val="100000"/>
              </a:lnSpc>
              <a:spcBef>
                <a:spcPts val="561"/>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100000"/>
              </a:lnSpc>
              <a:spcBef>
                <a:spcPts val="47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Fifth level</a:t>
            </a:r>
          </a:p>
        </p:txBody>
      </p:sp>
      <p:sp>
        <p:nvSpPr>
          <p:cNvPr id="19" name="PlaceHolder 3"/>
          <p:cNvSpPr>
            <a:spLocks noGrp="1"/>
          </p:cNvSpPr>
          <p:nvPr>
            <p:ph type="dt" idx="10"/>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20" name="PlaceHolder 4"/>
          <p:cNvSpPr>
            <a:spLocks noGrp="1"/>
          </p:cNvSpPr>
          <p:nvPr>
            <p:ph type="ftr" idx="11"/>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21" name="PlaceHolder 5"/>
          <p:cNvSpPr>
            <a:spLocks noGrp="1"/>
          </p:cNvSpPr>
          <p:nvPr>
            <p:ph type="sldNum" idx="12"/>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29A78BF5-6CE0-45BA-8C91-C8A1746EAE67}"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 id="214748367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963000" y="4406760"/>
            <a:ext cx="10362960" cy="1361880"/>
          </a:xfrm>
          <a:prstGeom prst="rect">
            <a:avLst/>
          </a:prstGeom>
          <a:noFill/>
          <a:ln w="0">
            <a:noFill/>
          </a:ln>
        </p:spPr>
        <p:txBody>
          <a:bodyPr lIns="91440" tIns="45720" rIns="91440" bIns="45720" anchor="t">
            <a:noAutofit/>
          </a:bodyPr>
          <a:lstStyle/>
          <a:p>
            <a:pPr indent="0" defTabSz="914400">
              <a:lnSpc>
                <a:spcPct val="100000"/>
              </a:lnSpc>
              <a:buNone/>
            </a:pPr>
            <a:r>
              <a:rPr lang="en-US" sz="4000" b="1" strike="noStrike" cap="all" spc="-1">
                <a:solidFill>
                  <a:schemeClr val="dk1"/>
                </a:solidFill>
                <a:latin typeface="Calibri"/>
              </a:rPr>
              <a:t>Click to edit Master title style</a:t>
            </a:r>
            <a:endParaRPr lang="en-US" sz="4000" b="0" strike="noStrike" spc="-1">
              <a:solidFill>
                <a:schemeClr val="dk1"/>
              </a:solidFill>
              <a:latin typeface="Calibri"/>
            </a:endParaRPr>
          </a:p>
        </p:txBody>
      </p:sp>
      <p:sp>
        <p:nvSpPr>
          <p:cNvPr id="25" name="PlaceHolder 2"/>
          <p:cNvSpPr>
            <a:spLocks noGrp="1"/>
          </p:cNvSpPr>
          <p:nvPr>
            <p:ph type="body"/>
          </p:nvPr>
        </p:nvSpPr>
        <p:spPr>
          <a:xfrm>
            <a:off x="963000" y="2906640"/>
            <a:ext cx="10362960" cy="1499760"/>
          </a:xfrm>
          <a:prstGeom prst="rect">
            <a:avLst/>
          </a:prstGeom>
          <a:noFill/>
          <a:ln w="0">
            <a:noFill/>
          </a:ln>
        </p:spPr>
        <p:txBody>
          <a:bodyPr lIns="91440" tIns="45720" rIns="91440" bIns="45720" anchor="b">
            <a:noAutofit/>
          </a:bodyPr>
          <a:lstStyle/>
          <a:p>
            <a:pPr indent="0" defTabSz="914400">
              <a:lnSpc>
                <a:spcPct val="100000"/>
              </a:lnSpc>
              <a:spcBef>
                <a:spcPts val="400"/>
              </a:spcBef>
              <a:buNone/>
              <a:tabLst>
                <a:tab pos="0" algn="l"/>
              </a:tabLst>
            </a:pPr>
            <a:r>
              <a:rPr lang="en-US" sz="2000" b="0" strike="noStrike" spc="-1">
                <a:solidFill>
                  <a:schemeClr val="dk1">
                    <a:tint val="75000"/>
                  </a:schemeClr>
                </a:solidFill>
                <a:latin typeface="Calibri"/>
              </a:rPr>
              <a:t>Click to edit Master text styles</a:t>
            </a:r>
            <a:endParaRPr lang="en-US" sz="2000" b="0" strike="noStrike" spc="-1">
              <a:solidFill>
                <a:schemeClr val="dk1"/>
              </a:solidFill>
              <a:latin typeface="Calibri"/>
            </a:endParaRPr>
          </a:p>
        </p:txBody>
      </p:sp>
      <p:sp>
        <p:nvSpPr>
          <p:cNvPr id="26" name="PlaceHolder 3"/>
          <p:cNvSpPr>
            <a:spLocks noGrp="1"/>
          </p:cNvSpPr>
          <p:nvPr>
            <p:ph type="dt" idx="13"/>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27" name="PlaceHolder 4"/>
          <p:cNvSpPr>
            <a:spLocks noGrp="1"/>
          </p:cNvSpPr>
          <p:nvPr>
            <p:ph type="ftr" idx="14"/>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28" name="PlaceHolder 5"/>
          <p:cNvSpPr>
            <a:spLocks noGrp="1"/>
          </p:cNvSpPr>
          <p:nvPr>
            <p:ph type="sldNum" idx="15"/>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66852908-7D7C-40B0-9871-C7FCCE3948F3}"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30" name="PlaceHolder 2"/>
          <p:cNvSpPr>
            <a:spLocks noGrp="1"/>
          </p:cNvSpPr>
          <p:nvPr>
            <p:ph type="body"/>
          </p:nvPr>
        </p:nvSpPr>
        <p:spPr>
          <a:xfrm>
            <a:off x="609480" y="1600200"/>
            <a:ext cx="5384520" cy="4525560"/>
          </a:xfrm>
          <a:prstGeom prst="rect">
            <a:avLst/>
          </a:prstGeom>
          <a:noFill/>
          <a:ln w="0">
            <a:noFill/>
          </a:ln>
        </p:spPr>
        <p:txBody>
          <a:bodyPr lIns="91440" tIns="45720" rIns="91440" bIns="45720" anchor="t">
            <a:noAutofit/>
          </a:bodyPr>
          <a:lstStyle/>
          <a:p>
            <a:pPr marL="343080" indent="-343080" defTabSz="914400">
              <a:lnSpc>
                <a:spcPct val="100000"/>
              </a:lnSpc>
              <a:spcBef>
                <a:spcPts val="561"/>
              </a:spcBef>
              <a:buClr>
                <a:srgbClr val="000000"/>
              </a:buClr>
              <a:buFont typeface="Arial"/>
              <a:buChar char="•"/>
            </a:pPr>
            <a:r>
              <a:rPr lang="en-US" sz="2800" b="0" strike="noStrike" spc="-1">
                <a:solidFill>
                  <a:schemeClr val="dk1"/>
                </a:solidFill>
                <a:latin typeface="Calibri"/>
              </a:rPr>
              <a:t>Click to edit Master text styles</a:t>
            </a:r>
          </a:p>
          <a:p>
            <a:pPr marL="743040" lvl="1" indent="-285840" defTabSz="914400">
              <a:lnSpc>
                <a:spcPct val="100000"/>
              </a:lnSpc>
              <a:spcBef>
                <a:spcPts val="47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Fifth level</a:t>
            </a:r>
          </a:p>
        </p:txBody>
      </p:sp>
      <p:sp>
        <p:nvSpPr>
          <p:cNvPr id="31" name="PlaceHolder 3"/>
          <p:cNvSpPr>
            <a:spLocks noGrp="1"/>
          </p:cNvSpPr>
          <p:nvPr>
            <p:ph type="body"/>
          </p:nvPr>
        </p:nvSpPr>
        <p:spPr>
          <a:xfrm>
            <a:off x="6197760" y="1600200"/>
            <a:ext cx="5384520" cy="4525560"/>
          </a:xfrm>
          <a:prstGeom prst="rect">
            <a:avLst/>
          </a:prstGeom>
          <a:noFill/>
          <a:ln w="0">
            <a:noFill/>
          </a:ln>
        </p:spPr>
        <p:txBody>
          <a:bodyPr lIns="91440" tIns="45720" rIns="91440" bIns="45720" anchor="t">
            <a:noAutofit/>
          </a:bodyPr>
          <a:lstStyle/>
          <a:p>
            <a:pPr marL="343080" indent="-343080" defTabSz="914400">
              <a:lnSpc>
                <a:spcPct val="100000"/>
              </a:lnSpc>
              <a:spcBef>
                <a:spcPts val="561"/>
              </a:spcBef>
              <a:buClr>
                <a:srgbClr val="000000"/>
              </a:buClr>
              <a:buFont typeface="Arial"/>
              <a:buChar char="•"/>
            </a:pPr>
            <a:r>
              <a:rPr lang="en-US" sz="2800" b="0" strike="noStrike" spc="-1">
                <a:solidFill>
                  <a:schemeClr val="dk1"/>
                </a:solidFill>
                <a:latin typeface="Calibri"/>
              </a:rPr>
              <a:t>Click to edit Master text styles</a:t>
            </a:r>
          </a:p>
          <a:p>
            <a:pPr marL="743040" lvl="1" indent="-285840" defTabSz="914400">
              <a:lnSpc>
                <a:spcPct val="100000"/>
              </a:lnSpc>
              <a:spcBef>
                <a:spcPts val="47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100000"/>
              </a:lnSpc>
              <a:spcBef>
                <a:spcPts val="400"/>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Fifth level</a:t>
            </a:r>
          </a:p>
        </p:txBody>
      </p:sp>
      <p:sp>
        <p:nvSpPr>
          <p:cNvPr id="32" name="PlaceHolder 4"/>
          <p:cNvSpPr>
            <a:spLocks noGrp="1"/>
          </p:cNvSpPr>
          <p:nvPr>
            <p:ph type="dt" idx="16"/>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33" name="PlaceHolder 5"/>
          <p:cNvSpPr>
            <a:spLocks noGrp="1"/>
          </p:cNvSpPr>
          <p:nvPr>
            <p:ph type="ftr" idx="17"/>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34" name="PlaceHolder 6"/>
          <p:cNvSpPr>
            <a:spLocks noGrp="1"/>
          </p:cNvSpPr>
          <p:nvPr>
            <p:ph type="sldNum" idx="18"/>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CC05806F-FFA0-40A2-8D15-44DDAC7A8285}"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39" name="PlaceHolder 2"/>
          <p:cNvSpPr>
            <a:spLocks noGrp="1"/>
          </p:cNvSpPr>
          <p:nvPr>
            <p:ph type="body"/>
          </p:nvPr>
        </p:nvSpPr>
        <p:spPr>
          <a:xfrm>
            <a:off x="609480" y="1535040"/>
            <a:ext cx="5386680" cy="639360"/>
          </a:xfrm>
          <a:prstGeom prst="rect">
            <a:avLst/>
          </a:prstGeom>
          <a:noFill/>
          <a:ln w="0">
            <a:noFill/>
          </a:ln>
        </p:spPr>
        <p:txBody>
          <a:bodyPr lIns="91440" tIns="45720" rIns="91440" bIns="45720" anchor="b">
            <a:noAutofit/>
          </a:bodyPr>
          <a:lstStyle/>
          <a:p>
            <a:pPr indent="0" defTabSz="914400">
              <a:lnSpc>
                <a:spcPct val="100000"/>
              </a:lnSpc>
              <a:spcBef>
                <a:spcPts val="479"/>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0" name="PlaceHolder 3"/>
          <p:cNvSpPr>
            <a:spLocks noGrp="1"/>
          </p:cNvSpPr>
          <p:nvPr>
            <p:ph type="body"/>
          </p:nvPr>
        </p:nvSpPr>
        <p:spPr>
          <a:xfrm>
            <a:off x="609480" y="2174760"/>
            <a:ext cx="5386680" cy="3951000"/>
          </a:xfrm>
          <a:prstGeom prst="rect">
            <a:avLst/>
          </a:prstGeom>
          <a:noFill/>
          <a:ln w="0">
            <a:noFill/>
          </a:ln>
        </p:spPr>
        <p:txBody>
          <a:bodyPr lIns="91440" tIns="45720" rIns="91440" bIns="45720" anchor="t">
            <a:noAutofit/>
          </a:bodyPr>
          <a:lstStyle/>
          <a:p>
            <a:pPr marL="343080" indent="-343080" defTabSz="914400">
              <a:lnSpc>
                <a:spcPct val="100000"/>
              </a:lnSpc>
              <a:spcBef>
                <a:spcPts val="479"/>
              </a:spcBef>
              <a:buClr>
                <a:srgbClr val="000000"/>
              </a:buClr>
              <a:buFont typeface="Arial"/>
              <a:buChar char="•"/>
            </a:pPr>
            <a:r>
              <a:rPr lang="en-US" sz="2400" b="0" strike="noStrike" spc="-1">
                <a:solidFill>
                  <a:schemeClr val="dk1"/>
                </a:solidFill>
                <a:latin typeface="Calibri"/>
              </a:rPr>
              <a:t>Click to edit Master text styles</a:t>
            </a:r>
          </a:p>
          <a:p>
            <a:pPr marL="743040" lvl="1" indent="-285840" defTabSz="914400">
              <a:lnSpc>
                <a:spcPct val="100000"/>
              </a:lnSpc>
              <a:spcBef>
                <a:spcPts val="400"/>
              </a:spcBef>
              <a:buClr>
                <a:srgbClr val="000000"/>
              </a:buClr>
              <a:buFont typeface="Arial"/>
              <a:buChar char="–"/>
            </a:pPr>
            <a:r>
              <a:rPr lang="en-US" sz="2000" b="0" strike="noStrike" spc="-1">
                <a:solidFill>
                  <a:schemeClr val="dk1"/>
                </a:solidFill>
                <a:latin typeface="Calibri"/>
              </a:rPr>
              <a:t>Second level</a:t>
            </a:r>
          </a:p>
          <a:p>
            <a:pPr marL="1143000" lvl="2"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Third level</a:t>
            </a:r>
          </a:p>
          <a:p>
            <a:pPr marL="1600200" lvl="3" indent="-228600" defTabSz="914400">
              <a:lnSpc>
                <a:spcPct val="100000"/>
              </a:lnSpc>
              <a:spcBef>
                <a:spcPts val="320"/>
              </a:spcBef>
              <a:buClr>
                <a:srgbClr val="000000"/>
              </a:buClr>
              <a:buFont typeface="Arial"/>
              <a:buChar char="–"/>
            </a:pPr>
            <a:r>
              <a:rPr lang="en-US" sz="1600" b="0" strike="noStrike" spc="-1">
                <a:solidFill>
                  <a:schemeClr val="dk1"/>
                </a:solidFill>
                <a:latin typeface="Calibri"/>
              </a:rPr>
              <a:t>Fourth level</a:t>
            </a:r>
          </a:p>
          <a:p>
            <a:pPr marL="2057400" lvl="4" indent="-228600" defTabSz="914400">
              <a:lnSpc>
                <a:spcPct val="100000"/>
              </a:lnSpc>
              <a:spcBef>
                <a:spcPts val="320"/>
              </a:spcBef>
              <a:buClr>
                <a:srgbClr val="000000"/>
              </a:buClr>
              <a:buFont typeface="Arial"/>
              <a:buChar char="»"/>
            </a:pPr>
            <a:r>
              <a:rPr lang="en-US" sz="1600" b="0" strike="noStrike" spc="-1">
                <a:solidFill>
                  <a:schemeClr val="dk1"/>
                </a:solidFill>
                <a:latin typeface="Calibri"/>
              </a:rPr>
              <a:t>Fifth level</a:t>
            </a:r>
          </a:p>
        </p:txBody>
      </p:sp>
      <p:sp>
        <p:nvSpPr>
          <p:cNvPr id="41" name="PlaceHolder 4"/>
          <p:cNvSpPr>
            <a:spLocks noGrp="1"/>
          </p:cNvSpPr>
          <p:nvPr>
            <p:ph type="body"/>
          </p:nvPr>
        </p:nvSpPr>
        <p:spPr>
          <a:xfrm>
            <a:off x="6193440" y="1535040"/>
            <a:ext cx="5388840" cy="639360"/>
          </a:xfrm>
          <a:prstGeom prst="rect">
            <a:avLst/>
          </a:prstGeom>
          <a:noFill/>
          <a:ln w="0">
            <a:noFill/>
          </a:ln>
        </p:spPr>
        <p:txBody>
          <a:bodyPr lIns="91440" tIns="45720" rIns="91440" bIns="45720" anchor="b">
            <a:noAutofit/>
          </a:bodyPr>
          <a:lstStyle/>
          <a:p>
            <a:pPr indent="0" defTabSz="914400">
              <a:lnSpc>
                <a:spcPct val="100000"/>
              </a:lnSpc>
              <a:spcBef>
                <a:spcPts val="479"/>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2" name="PlaceHolder 5"/>
          <p:cNvSpPr>
            <a:spLocks noGrp="1"/>
          </p:cNvSpPr>
          <p:nvPr>
            <p:ph type="body"/>
          </p:nvPr>
        </p:nvSpPr>
        <p:spPr>
          <a:xfrm>
            <a:off x="6193440" y="2174760"/>
            <a:ext cx="5388840" cy="3951000"/>
          </a:xfrm>
          <a:prstGeom prst="rect">
            <a:avLst/>
          </a:prstGeom>
          <a:noFill/>
          <a:ln w="0">
            <a:noFill/>
          </a:ln>
        </p:spPr>
        <p:txBody>
          <a:bodyPr lIns="91440" tIns="45720" rIns="91440" bIns="45720" anchor="t">
            <a:noAutofit/>
          </a:bodyPr>
          <a:lstStyle/>
          <a:p>
            <a:pPr marL="343080" indent="-343080" defTabSz="914400">
              <a:lnSpc>
                <a:spcPct val="100000"/>
              </a:lnSpc>
              <a:spcBef>
                <a:spcPts val="479"/>
              </a:spcBef>
              <a:buClr>
                <a:srgbClr val="000000"/>
              </a:buClr>
              <a:buFont typeface="Arial"/>
              <a:buChar char="•"/>
            </a:pPr>
            <a:r>
              <a:rPr lang="en-US" sz="2400" b="0" strike="noStrike" spc="-1">
                <a:solidFill>
                  <a:schemeClr val="dk1"/>
                </a:solidFill>
                <a:latin typeface="Calibri"/>
              </a:rPr>
              <a:t>Click to edit Master text styles</a:t>
            </a:r>
          </a:p>
          <a:p>
            <a:pPr marL="743040" lvl="1" indent="-285840" defTabSz="914400">
              <a:lnSpc>
                <a:spcPct val="100000"/>
              </a:lnSpc>
              <a:spcBef>
                <a:spcPts val="400"/>
              </a:spcBef>
              <a:buClr>
                <a:srgbClr val="000000"/>
              </a:buClr>
              <a:buFont typeface="Arial"/>
              <a:buChar char="–"/>
            </a:pPr>
            <a:r>
              <a:rPr lang="en-US" sz="2000" b="0" strike="noStrike" spc="-1">
                <a:solidFill>
                  <a:schemeClr val="dk1"/>
                </a:solidFill>
                <a:latin typeface="Calibri"/>
              </a:rPr>
              <a:t>Second level</a:t>
            </a:r>
          </a:p>
          <a:p>
            <a:pPr marL="1143000" lvl="2" indent="-228600" defTabSz="914400">
              <a:lnSpc>
                <a:spcPct val="100000"/>
              </a:lnSpc>
              <a:spcBef>
                <a:spcPts val="360"/>
              </a:spcBef>
              <a:buClr>
                <a:srgbClr val="000000"/>
              </a:buClr>
              <a:buFont typeface="Arial"/>
              <a:buChar char="•"/>
            </a:pPr>
            <a:r>
              <a:rPr lang="en-US" sz="1800" b="0" strike="noStrike" spc="-1">
                <a:solidFill>
                  <a:schemeClr val="dk1"/>
                </a:solidFill>
                <a:latin typeface="Calibri"/>
              </a:rPr>
              <a:t>Third level</a:t>
            </a:r>
          </a:p>
          <a:p>
            <a:pPr marL="1600200" lvl="3" indent="-228600" defTabSz="914400">
              <a:lnSpc>
                <a:spcPct val="100000"/>
              </a:lnSpc>
              <a:spcBef>
                <a:spcPts val="320"/>
              </a:spcBef>
              <a:buClr>
                <a:srgbClr val="000000"/>
              </a:buClr>
              <a:buFont typeface="Arial"/>
              <a:buChar char="–"/>
            </a:pPr>
            <a:r>
              <a:rPr lang="en-US" sz="1600" b="0" strike="noStrike" spc="-1">
                <a:solidFill>
                  <a:schemeClr val="dk1"/>
                </a:solidFill>
                <a:latin typeface="Calibri"/>
              </a:rPr>
              <a:t>Fourth level</a:t>
            </a:r>
          </a:p>
          <a:p>
            <a:pPr marL="2057400" lvl="4" indent="-228600" defTabSz="914400">
              <a:lnSpc>
                <a:spcPct val="100000"/>
              </a:lnSpc>
              <a:spcBef>
                <a:spcPts val="320"/>
              </a:spcBef>
              <a:buClr>
                <a:srgbClr val="000000"/>
              </a:buClr>
              <a:buFont typeface="Arial"/>
              <a:buChar char="»"/>
            </a:pPr>
            <a:r>
              <a:rPr lang="en-US" sz="1600" b="0" strike="noStrike" spc="-1">
                <a:solidFill>
                  <a:schemeClr val="dk1"/>
                </a:solidFill>
                <a:latin typeface="Calibri"/>
              </a:rPr>
              <a:t>Fifth level</a:t>
            </a:r>
          </a:p>
        </p:txBody>
      </p:sp>
      <p:sp>
        <p:nvSpPr>
          <p:cNvPr id="43" name="PlaceHolder 6"/>
          <p:cNvSpPr>
            <a:spLocks noGrp="1"/>
          </p:cNvSpPr>
          <p:nvPr>
            <p:ph type="dt" idx="19"/>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44" name="PlaceHolder 7"/>
          <p:cNvSpPr>
            <a:spLocks noGrp="1"/>
          </p:cNvSpPr>
          <p:nvPr>
            <p:ph type="ftr" idx="20"/>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45" name="PlaceHolder 8"/>
          <p:cNvSpPr>
            <a:spLocks noGrp="1"/>
          </p:cNvSpPr>
          <p:nvPr>
            <p:ph type="sldNum" idx="21"/>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E780E31C-C53B-46F3-9989-22C744A065BF}"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indent="0" algn="ctr" defTabSz="914400">
              <a:lnSpc>
                <a:spcPct val="100000"/>
              </a:lnSpc>
              <a:buNone/>
            </a:pPr>
            <a:r>
              <a:rPr lang="en-US" sz="4400" b="0" strike="noStrike" spc="-1">
                <a:solidFill>
                  <a:schemeClr val="dk1"/>
                </a:solidFill>
                <a:latin typeface="Calibri"/>
              </a:rPr>
              <a:t>Click to edit Master title style</a:t>
            </a:r>
          </a:p>
        </p:txBody>
      </p:sp>
      <p:sp>
        <p:nvSpPr>
          <p:cNvPr id="47" name="PlaceHolder 2"/>
          <p:cNvSpPr>
            <a:spLocks noGrp="1"/>
          </p:cNvSpPr>
          <p:nvPr>
            <p:ph type="dt" idx="22"/>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48" name="PlaceHolder 3"/>
          <p:cNvSpPr>
            <a:spLocks noGrp="1"/>
          </p:cNvSpPr>
          <p:nvPr>
            <p:ph type="ftr" idx="23"/>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49" name="PlaceHolder 4"/>
          <p:cNvSpPr>
            <a:spLocks noGrp="1"/>
          </p:cNvSpPr>
          <p:nvPr>
            <p:ph type="sldNum" idx="24"/>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A0686E8F-B49F-4C68-88A5-856AEE6FED8E}"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
        <p:nvSpPr>
          <p:cNvPr id="5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PlaceHolder 1"/>
          <p:cNvSpPr>
            <a:spLocks noGrp="1"/>
          </p:cNvSpPr>
          <p:nvPr>
            <p:ph type="dt" idx="25"/>
          </p:nvPr>
        </p:nvSpPr>
        <p:spPr>
          <a:xfrm>
            <a:off x="609480" y="6356520"/>
            <a:ext cx="2844360" cy="364680"/>
          </a:xfrm>
          <a:prstGeom prst="rect">
            <a:avLst/>
          </a:prstGeom>
          <a:noFill/>
          <a:ln w="0">
            <a:noFill/>
          </a:ln>
        </p:spPr>
        <p:txBody>
          <a:bodyPr lIns="91440" tIns="45720" rIns="91440" bIns="45720" anchor="ctr">
            <a:noAutofit/>
          </a:bodyPr>
          <a:lstStyle>
            <a:lvl1pPr indent="0" defTabSz="914400">
              <a:lnSpc>
                <a:spcPct val="100000"/>
              </a:lnSpc>
              <a:buNone/>
              <a:defRPr lang="en-CA" sz="1200" b="0" strike="noStrike" spc="-1">
                <a:solidFill>
                  <a:schemeClr val="dk1">
                    <a:tint val="75000"/>
                  </a:schemeClr>
                </a:solidFill>
                <a:latin typeface="Calibri"/>
              </a:defRPr>
            </a:lvl1pPr>
          </a:lstStyle>
          <a:p>
            <a:pPr indent="0" defTabSz="914400">
              <a:lnSpc>
                <a:spcPct val="100000"/>
              </a:lnSpc>
              <a:buNone/>
            </a:pPr>
            <a:r>
              <a:rPr lang="en-CA" sz="1200" b="0" strike="noStrike" spc="-1">
                <a:solidFill>
                  <a:schemeClr val="dk1">
                    <a:tint val="75000"/>
                  </a:schemeClr>
                </a:solidFill>
                <a:latin typeface="Calibri"/>
              </a:rPr>
              <a:t>&lt;date/time&gt;</a:t>
            </a:r>
            <a:endParaRPr lang="en-CA" sz="1200" b="0" strike="noStrike" spc="-1">
              <a:solidFill>
                <a:srgbClr val="000000"/>
              </a:solidFill>
              <a:latin typeface="Times New Roman"/>
            </a:endParaRPr>
          </a:p>
        </p:txBody>
      </p:sp>
      <p:sp>
        <p:nvSpPr>
          <p:cNvPr id="53" name="PlaceHolder 2"/>
          <p:cNvSpPr>
            <a:spLocks noGrp="1"/>
          </p:cNvSpPr>
          <p:nvPr>
            <p:ph type="ftr" idx="26"/>
          </p:nvPr>
        </p:nvSpPr>
        <p:spPr>
          <a:xfrm>
            <a:off x="4165560" y="6356520"/>
            <a:ext cx="3860280" cy="364680"/>
          </a:xfrm>
          <a:prstGeom prst="rect">
            <a:avLst/>
          </a:prstGeom>
          <a:noFill/>
          <a:ln w="0">
            <a:noFill/>
          </a:ln>
        </p:spPr>
        <p:txBody>
          <a:bodyPr lIns="91440" tIns="45720" rIns="91440" bIns="45720" anchor="ctr">
            <a:noAutofit/>
          </a:bodyPr>
          <a:lstStyle>
            <a:lvl1pPr indent="0" algn="ctr">
              <a:buNone/>
              <a:defRPr lang="en-CA" sz="1400" b="0" strike="noStrike" spc="-1">
                <a:solidFill>
                  <a:srgbClr val="000000"/>
                </a:solidFill>
                <a:latin typeface="Times New Roman"/>
              </a:defRPr>
            </a:lvl1pPr>
          </a:lstStyle>
          <a:p>
            <a:pPr indent="0" algn="ctr">
              <a:buNone/>
            </a:pPr>
            <a:r>
              <a:rPr lang="en-CA" sz="1400" b="0" strike="noStrike" spc="-1">
                <a:solidFill>
                  <a:srgbClr val="000000"/>
                </a:solidFill>
                <a:latin typeface="Times New Roman"/>
              </a:rPr>
              <a:t>&lt;footer&gt;</a:t>
            </a:r>
          </a:p>
        </p:txBody>
      </p:sp>
      <p:sp>
        <p:nvSpPr>
          <p:cNvPr id="54" name="PlaceHolder 3"/>
          <p:cNvSpPr>
            <a:spLocks noGrp="1"/>
          </p:cNvSpPr>
          <p:nvPr>
            <p:ph type="sldNum" idx="27"/>
          </p:nvPr>
        </p:nvSpPr>
        <p:spPr>
          <a:xfrm>
            <a:off x="8737560" y="6356520"/>
            <a:ext cx="2844360" cy="364680"/>
          </a:xfrm>
          <a:prstGeom prst="rect">
            <a:avLst/>
          </a:prstGeom>
          <a:noFill/>
          <a:ln w="0">
            <a:noFill/>
          </a:ln>
        </p:spPr>
        <p:txBody>
          <a:bodyPr lIns="91440" tIns="45720" rIns="91440" bIns="45720" anchor="ctr">
            <a:noAutofit/>
          </a:bodyPr>
          <a:lstStyle>
            <a:lvl1pPr indent="0" algn="r" defTabSz="914400">
              <a:lnSpc>
                <a:spcPct val="100000"/>
              </a:lnSpc>
              <a:buNone/>
              <a:defRPr lang="en-CA" sz="1200" b="0" strike="noStrike" spc="-1">
                <a:solidFill>
                  <a:schemeClr val="dk1">
                    <a:tint val="75000"/>
                  </a:schemeClr>
                </a:solidFill>
                <a:latin typeface="Calibri"/>
              </a:defRPr>
            </a:lvl1pPr>
          </a:lstStyle>
          <a:p>
            <a:pPr indent="0" algn="r" defTabSz="914400">
              <a:lnSpc>
                <a:spcPct val="100000"/>
              </a:lnSpc>
              <a:buNone/>
            </a:pPr>
            <a:fld id="{CB30C017-3CF2-4A0E-A7AA-A57DAC457FF5}" type="slidenum">
              <a:rPr lang="en-CA" sz="1200" b="0" strike="noStrike" spc="-1">
                <a:solidFill>
                  <a:schemeClr val="dk1">
                    <a:tint val="75000"/>
                  </a:schemeClr>
                </a:solidFill>
                <a:latin typeface="Calibri"/>
              </a:rPr>
              <a:t>‹#›</a:t>
            </a:fld>
            <a:endParaRPr lang="en-CA" sz="1200" b="0" strike="noStrike" spc="-1">
              <a:solidFill>
                <a:srgbClr val="000000"/>
              </a:solidFill>
              <a:latin typeface="Times New Roman"/>
            </a:endParaRPr>
          </a:p>
        </p:txBody>
      </p:sp>
      <p:sp>
        <p:nvSpPr>
          <p:cNvPr id="5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
        <p:nvSpPr>
          <p:cNvPr id="5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png"/><Relationship Id="rId7" Type="http://schemas.openxmlformats.org/officeDocument/2006/relationships/diagramColors" Target="../diagrams/colors14.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image" Target="../media/image16.png"/><Relationship Id="rId7" Type="http://schemas.openxmlformats.org/officeDocument/2006/relationships/diagramData" Target="../diagrams/data15.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9.png"/><Relationship Id="rId11" Type="http://schemas.microsoft.com/office/2007/relationships/diagramDrawing" Target="../diagrams/drawing15.xml"/><Relationship Id="rId5" Type="http://schemas.openxmlformats.org/officeDocument/2006/relationships/image" Target="../media/image10.png"/><Relationship Id="rId10" Type="http://schemas.openxmlformats.org/officeDocument/2006/relationships/diagramColors" Target="../diagrams/colors15.xml"/><Relationship Id="rId4" Type="http://schemas.openxmlformats.org/officeDocument/2006/relationships/image" Target="../media/image17.png"/><Relationship Id="rId9"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diagramDrawing" Target="../diagrams/drawing16.xml"/><Relationship Id="rId3"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diagramColors" Target="../diagrams/colors16.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diagramQuickStyle" Target="../diagrams/quickStyle16.xml"/><Relationship Id="rId5" Type="http://schemas.openxmlformats.org/officeDocument/2006/relationships/image" Target="../media/image19.png"/><Relationship Id="rId10" Type="http://schemas.openxmlformats.org/officeDocument/2006/relationships/diagramLayout" Target="../diagrams/layout16.xml"/><Relationship Id="rId4" Type="http://schemas.openxmlformats.org/officeDocument/2006/relationships/image" Target="../media/image18.png"/><Relationship Id="rId9" Type="http://schemas.openxmlformats.org/officeDocument/2006/relationships/diagramData" Target="../diagrams/data16.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20.png"/><Relationship Id="rId7" Type="http://schemas.openxmlformats.org/officeDocument/2006/relationships/diagramData" Target="../diagrams/data1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11" Type="http://schemas.microsoft.com/office/2007/relationships/diagramDrawing" Target="../diagrams/drawing17.xml"/><Relationship Id="rId5" Type="http://schemas.openxmlformats.org/officeDocument/2006/relationships/image" Target="../media/image22.png"/><Relationship Id="rId10" Type="http://schemas.openxmlformats.org/officeDocument/2006/relationships/diagramColors" Target="../diagrams/colors17.xml"/><Relationship Id="rId4" Type="http://schemas.openxmlformats.org/officeDocument/2006/relationships/image" Target="../media/image21.png"/><Relationship Id="rId9"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20.png"/><Relationship Id="rId7" Type="http://schemas.openxmlformats.org/officeDocument/2006/relationships/diagramLayout" Target="../diagrams/layout18.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diagramData" Target="../diagrams/data18.xml"/><Relationship Id="rId5" Type="http://schemas.openxmlformats.org/officeDocument/2006/relationships/image" Target="../media/image25.png"/><Relationship Id="rId10" Type="http://schemas.microsoft.com/office/2007/relationships/diagramDrawing" Target="../diagrams/drawing18.xml"/><Relationship Id="rId4" Type="http://schemas.openxmlformats.org/officeDocument/2006/relationships/image" Target="../media/image21.png"/><Relationship Id="rId9" Type="http://schemas.openxmlformats.org/officeDocument/2006/relationships/diagramColors" Target="../diagrams/colors1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0.png"/><Relationship Id="rId7" Type="http://schemas.openxmlformats.org/officeDocument/2006/relationships/diagramQuickStyle" Target="../diagrams/quickStyle19.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1.png"/><Relationship Id="rId9" Type="http://schemas.microsoft.com/office/2007/relationships/diagramDrawing" Target="../diagrams/drawing1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28.png"/><Relationship Id="rId7" Type="http://schemas.openxmlformats.org/officeDocument/2006/relationships/diagramLayout" Target="../diagrams/layout2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Data" Target="../diagrams/data21.xml"/><Relationship Id="rId5" Type="http://schemas.openxmlformats.org/officeDocument/2006/relationships/image" Target="../media/image30.jpeg"/><Relationship Id="rId10" Type="http://schemas.microsoft.com/office/2007/relationships/diagramDrawing" Target="../diagrams/drawing21.xml"/><Relationship Id="rId4" Type="http://schemas.openxmlformats.org/officeDocument/2006/relationships/image" Target="../media/image29.jpeg"/><Relationship Id="rId9" Type="http://schemas.openxmlformats.org/officeDocument/2006/relationships/diagramColors" Target="../diagrams/colors21.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32.png"/><Relationship Id="rId7" Type="http://schemas.openxmlformats.org/officeDocument/2006/relationships/diagramData" Target="../diagrams/data22.xml"/><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hyperlink" Target="https://dmri.slicer.org/docs/" TargetMode="External"/><Relationship Id="rId11" Type="http://schemas.microsoft.com/office/2007/relationships/diagramDrawing" Target="../diagrams/drawing22.xml"/><Relationship Id="rId5" Type="http://schemas.openxmlformats.org/officeDocument/2006/relationships/image" Target="../media/image34.png"/><Relationship Id="rId10" Type="http://schemas.openxmlformats.org/officeDocument/2006/relationships/diagramColors" Target="../diagrams/colors22.xml"/><Relationship Id="rId4" Type="http://schemas.openxmlformats.org/officeDocument/2006/relationships/image" Target="../media/image33.png"/><Relationship Id="rId9"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image" Target="../media/image3.png"/><Relationship Id="rId7" Type="http://schemas.openxmlformats.org/officeDocument/2006/relationships/diagramData" Target="../diagrams/data2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7.png"/><Relationship Id="rId11" Type="http://schemas.microsoft.com/office/2007/relationships/diagramDrawing" Target="../diagrams/drawing23.xml"/><Relationship Id="rId5" Type="http://schemas.openxmlformats.org/officeDocument/2006/relationships/image" Target="../media/image36.png"/><Relationship Id="rId10" Type="http://schemas.openxmlformats.org/officeDocument/2006/relationships/diagramColors" Target="../diagrams/colors23.xml"/><Relationship Id="rId4" Type="http://schemas.openxmlformats.org/officeDocument/2006/relationships/image" Target="../media/image35.png"/><Relationship Id="rId9"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4.png"/><Relationship Id="rId18" Type="http://schemas.openxmlformats.org/officeDocument/2006/relationships/diagramColors" Target="../diagrams/colors24.xml"/><Relationship Id="rId3" Type="http://schemas.openxmlformats.org/officeDocument/2006/relationships/image" Target="../media/image38.png"/><Relationship Id="rId7" Type="http://schemas.openxmlformats.org/officeDocument/2006/relationships/image" Target="../media/image5.png"/><Relationship Id="rId12" Type="http://schemas.openxmlformats.org/officeDocument/2006/relationships/image" Target="../media/image43.png"/><Relationship Id="rId17" Type="http://schemas.openxmlformats.org/officeDocument/2006/relationships/diagramQuickStyle" Target="../diagrams/quickStyle24.xml"/><Relationship Id="rId2" Type="http://schemas.openxmlformats.org/officeDocument/2006/relationships/notesSlide" Target="../notesSlides/notesSlide10.xml"/><Relationship Id="rId16" Type="http://schemas.openxmlformats.org/officeDocument/2006/relationships/diagramLayout" Target="../diagrams/layout24.xml"/><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40.png"/><Relationship Id="rId15" Type="http://schemas.openxmlformats.org/officeDocument/2006/relationships/diagramData" Target="../diagrams/data24.xml"/><Relationship Id="rId10" Type="http://schemas.openxmlformats.org/officeDocument/2006/relationships/image" Target="../media/image35.png"/><Relationship Id="rId19" Type="http://schemas.microsoft.com/office/2007/relationships/diagramDrawing" Target="../diagrams/drawing24.xml"/><Relationship Id="rId4" Type="http://schemas.openxmlformats.org/officeDocument/2006/relationships/image" Target="../media/image39.png"/><Relationship Id="rId9" Type="http://schemas.openxmlformats.org/officeDocument/2006/relationships/hyperlink" Target="https://dmri.slicer.org/docs/" TargetMode="Externa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hyperlink" Target="https://dmri.slicer.org/docs/" TargetMode="External"/><Relationship Id="rId7" Type="http://schemas.openxmlformats.org/officeDocument/2006/relationships/diagramColors" Target="../diagrams/colors25.xm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11.png"/><Relationship Id="rId7" Type="http://schemas.openxmlformats.org/officeDocument/2006/relationships/diagramQuickStyle" Target="../diagrams/quickStyle29.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48.png"/><Relationship Id="rId9" Type="http://schemas.microsoft.com/office/2007/relationships/diagramDrawing" Target="../diagrams/drawing29.xml"/></Relationships>
</file>

<file path=ppt/slides/_rels/slide36.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49.png"/><Relationship Id="rId7" Type="http://schemas.openxmlformats.org/officeDocument/2006/relationships/diagramColors" Target="../diagrams/colors30.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png"/><Relationship Id="rId7" Type="http://schemas.openxmlformats.org/officeDocument/2006/relationships/diagramLayout" Target="../diagrams/layout2.xml"/><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6.png"/><Relationship Id="rId10" Type="http://schemas.microsoft.com/office/2007/relationships/diagramDrawing" Target="../diagrams/drawing2.xml"/><Relationship Id="rId4" Type="http://schemas.openxmlformats.org/officeDocument/2006/relationships/image" Target="../media/image5.png"/><Relationship Id="rId9" Type="http://schemas.openxmlformats.org/officeDocument/2006/relationships/diagramColors" Target="../diagrams/colors2.xml"/></Relationships>
</file>

<file path=ppt/slides/_rels/slide4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50.png"/><Relationship Id="rId7" Type="http://schemas.openxmlformats.org/officeDocument/2006/relationships/diagramColors" Target="../diagrams/colors34.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4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51.png"/><Relationship Id="rId7" Type="http://schemas.openxmlformats.org/officeDocument/2006/relationships/diagramColors" Target="../diagrams/colors35.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37.xml"/><Relationship Id="rId3" Type="http://schemas.microsoft.com/office/2007/relationships/hdphoto" Target="../media/hdphoto1.wdp"/><Relationship Id="rId7" Type="http://schemas.openxmlformats.org/officeDocument/2006/relationships/diagramQuickStyle" Target="../diagrams/quickStyle37.xm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image" Target="../media/image53.tif"/><Relationship Id="rId9" Type="http://schemas.microsoft.com/office/2007/relationships/diagramDrawing" Target="../diagrams/drawing3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54.tif"/><Relationship Id="rId1" Type="http://schemas.openxmlformats.org/officeDocument/2006/relationships/slideLayout" Target="../slideLayouts/slideLayout6.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8.png"/><Relationship Id="rId7" Type="http://schemas.openxmlformats.org/officeDocument/2006/relationships/diagramLayout" Target="../diagrams/layout3.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2.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58.png"/><Relationship Id="rId7" Type="http://schemas.openxmlformats.org/officeDocument/2006/relationships/diagramColors" Target="../diagrams/colors45.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4.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61.png"/><Relationship Id="rId7" Type="http://schemas.openxmlformats.org/officeDocument/2006/relationships/diagramColors" Target="../diagrams/colors47.xml"/><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49.xml"/><Relationship Id="rId3" Type="http://schemas.openxmlformats.org/officeDocument/2006/relationships/hyperlink" Target="https://www.mristudio.org/user_manual/DTI_Studio_User_Manual.html" TargetMode="External"/><Relationship Id="rId7" Type="http://schemas.openxmlformats.org/officeDocument/2006/relationships/diagramData" Target="../diagrams/data49.xml"/><Relationship Id="rId2" Type="http://schemas.openxmlformats.org/officeDocument/2006/relationships/hyperlink" Target="https://fsl.fmrib.ox.ac.uk/fsl/docs/#/diffusion/index" TargetMode="External"/><Relationship Id="rId1" Type="http://schemas.openxmlformats.org/officeDocument/2006/relationships/slideLayout" Target="../slideLayouts/slideLayout6.xml"/><Relationship Id="rId6" Type="http://schemas.openxmlformats.org/officeDocument/2006/relationships/hyperlink" Target="https://dmri.slicer.org/docs/" TargetMode="External"/><Relationship Id="rId11" Type="http://schemas.microsoft.com/office/2007/relationships/diagramDrawing" Target="../diagrams/drawing49.xml"/><Relationship Id="rId5" Type="http://schemas.openxmlformats.org/officeDocument/2006/relationships/hyperlink" Target="https://dmri.slicer.org/download/" TargetMode="External"/><Relationship Id="rId10" Type="http://schemas.openxmlformats.org/officeDocument/2006/relationships/diagramColors" Target="../diagrams/colors49.xml"/><Relationship Id="rId4" Type="http://schemas.openxmlformats.org/officeDocument/2006/relationships/hyperlink" Target="http://camino.cs.ucl.ac.uk/index.php?n=Tutorials.DTI" TargetMode="External"/><Relationship Id="rId9" Type="http://schemas.openxmlformats.org/officeDocument/2006/relationships/diagramQuickStyle" Target="../diagrams/quickStyle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2.jpe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laceHolder 1"/>
          <p:cNvSpPr>
            <a:spLocks noGrp="1"/>
          </p:cNvSpPr>
          <p:nvPr>
            <p:ph type="title"/>
          </p:nvPr>
        </p:nvSpPr>
        <p:spPr>
          <a:xfrm>
            <a:off x="804672" y="2938554"/>
            <a:ext cx="5946579" cy="1514185"/>
          </a:xfrm>
          <a:prstGeom prst="rect">
            <a:avLst/>
          </a:prstGeom>
        </p:spPr>
        <p:txBody>
          <a:bodyPr lIns="91440" tIns="45720" rIns="91440" bIns="45720" anchor="t">
            <a:normAutofit/>
          </a:bodyPr>
          <a:lstStyle/>
          <a:p>
            <a:r>
              <a:rPr lang="en-US" sz="4000" spc="-1">
                <a:solidFill>
                  <a:schemeClr val="tx2"/>
                </a:solidFill>
                <a:latin typeface="Calibri"/>
              </a:rPr>
              <a:t>Sunnybrook Summer School: Diffusion MRI</a:t>
            </a:r>
            <a:endParaRPr lang="en-US" sz="4000">
              <a:solidFill>
                <a:schemeClr val="tx2"/>
              </a:solidFill>
            </a:endParaRPr>
          </a:p>
        </p:txBody>
      </p:sp>
      <p:grpSp>
        <p:nvGrpSpPr>
          <p:cNvPr id="126" name="Group 125">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127" name="Freeform: Shape 126">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133" name="Freeform: Shape 132">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PlaceHolder 2"/>
          <p:cNvSpPr>
            <a:spLocks noGrp="1"/>
          </p:cNvSpPr>
          <p:nvPr>
            <p:ph type="subTitle"/>
          </p:nvPr>
        </p:nvSpPr>
        <p:spPr>
          <a:xfrm>
            <a:off x="804672" y="4032330"/>
            <a:ext cx="5946202" cy="838831"/>
          </a:xfrm>
          <a:prstGeom prst="rect">
            <a:avLst/>
          </a:prstGeom>
        </p:spPr>
        <p:txBody>
          <a:bodyPr lIns="91440" tIns="45720" rIns="91440" bIns="45720" anchor="b">
            <a:normAutofit/>
          </a:bodyPr>
          <a:lstStyle/>
          <a:p>
            <a:pPr>
              <a:spcBef>
                <a:spcPts val="641"/>
              </a:spcBef>
              <a:tabLst>
                <a:tab pos="0" algn="l"/>
              </a:tabLst>
            </a:pPr>
            <a:r>
              <a:rPr lang="en-US" sz="2000" b="0" strike="noStrike" spc="-1">
                <a:solidFill>
                  <a:schemeClr val="tx2"/>
                </a:solidFill>
                <a:latin typeface="Calibri"/>
              </a:rPr>
              <a:t>Colleen Bailey</a:t>
            </a:r>
            <a:r>
              <a:rPr lang="en-US" sz="2000" spc="-1">
                <a:solidFill>
                  <a:schemeClr val="tx2"/>
                </a:solidFill>
                <a:latin typeface="Calibri"/>
              </a:rPr>
              <a:t>, Liam Lawrence, Rachel Chan</a:t>
            </a:r>
            <a:endParaRPr lang="en-CA" sz="2000" b="0" strike="noStrike" spc="-1">
              <a:solidFill>
                <a:schemeClr val="tx2"/>
              </a:solidFill>
              <a:latin typeface="Arial"/>
            </a:endParaRPr>
          </a:p>
          <a:p>
            <a:pPr>
              <a:spcBef>
                <a:spcPts val="641"/>
              </a:spcBef>
              <a:tabLst>
                <a:tab pos="0" algn="l"/>
              </a:tabLst>
            </a:pPr>
            <a:r>
              <a:rPr lang="en-US" sz="2000" spc="-1">
                <a:solidFill>
                  <a:schemeClr val="tx2"/>
                </a:solidFill>
                <a:latin typeface="Calibri"/>
              </a:rPr>
              <a:t>August 18, 2025</a:t>
            </a:r>
            <a:endParaRPr lang="en-CA" sz="2000" b="0" strike="noStrike" spc="-1">
              <a:solidFill>
                <a:schemeClr val="tx2"/>
              </a:solidFill>
              <a:latin typeface="Arial"/>
            </a:endParaRPr>
          </a:p>
        </p:txBody>
      </p:sp>
      <p:pic>
        <p:nvPicPr>
          <p:cNvPr id="4" name="Picture 3" descr="A blue and green text on a black background&#10;&#10;AI-generated content may be incorrect.">
            <a:extLst>
              <a:ext uri="{FF2B5EF4-FFF2-40B4-BE49-F238E27FC236}">
                <a16:creationId xmlns:a16="http://schemas.microsoft.com/office/drawing/2014/main" id="{9B207002-6590-9D4F-3134-3FEE18BACFD9}"/>
              </a:ext>
            </a:extLst>
          </p:cNvPr>
          <p:cNvPicPr>
            <a:picLocks noChangeAspect="1"/>
          </p:cNvPicPr>
          <p:nvPr/>
        </p:nvPicPr>
        <p:blipFill>
          <a:blip r:embed="rId2"/>
          <a:stretch>
            <a:fillRect/>
          </a:stretch>
        </p:blipFill>
        <p:spPr>
          <a:xfrm>
            <a:off x="5475305" y="638696"/>
            <a:ext cx="2378315" cy="621769"/>
          </a:xfrm>
          <a:prstGeom prst="rect">
            <a:avLst/>
          </a:prstGeom>
        </p:spPr>
      </p:pic>
      <p:pic>
        <p:nvPicPr>
          <p:cNvPr id="3" name="Picture 2" descr="A screenshot of a computer screen&#10;&#10;AI-generated content may be incorrect.">
            <a:extLst>
              <a:ext uri="{FF2B5EF4-FFF2-40B4-BE49-F238E27FC236}">
                <a16:creationId xmlns:a16="http://schemas.microsoft.com/office/drawing/2014/main" id="{548E27EF-4620-42BB-FFFF-D4B3B37B6700}"/>
              </a:ext>
            </a:extLst>
          </p:cNvPr>
          <p:cNvPicPr>
            <a:picLocks noChangeAspect="1"/>
          </p:cNvPicPr>
          <p:nvPr/>
        </p:nvPicPr>
        <p:blipFill>
          <a:blip r:embed="rId3"/>
          <a:srcRect l="18483" t="5096" r="19905" b="-35"/>
          <a:stretch>
            <a:fillRect/>
          </a:stretch>
        </p:blipFill>
        <p:spPr>
          <a:xfrm>
            <a:off x="9065036" y="3918973"/>
            <a:ext cx="2177206" cy="2625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Turning on a magnetic field gradient means spins in different positions </a:t>
            </a:r>
            <a:r>
              <a:rPr lang="en-US" sz="2400" dirty="0" err="1"/>
              <a:t>precess</a:t>
            </a:r>
            <a:r>
              <a:rPr lang="en-US" sz="2400" dirty="0"/>
              <a:t> at different frequencies. When the gradient turns off, the spins are </a:t>
            </a:r>
            <a:r>
              <a:rPr lang="en-US" sz="2400" dirty="0" err="1"/>
              <a:t>dephased</a:t>
            </a:r>
            <a:r>
              <a:rPr lang="en-US" sz="2400" dirty="0"/>
              <a:t>.</a:t>
            </a:r>
            <a:endParaRPr lang="en-CA" sz="2400" dirty="0"/>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7" name="TextBox 16"/>
          <p:cNvSpPr txBox="1"/>
          <p:nvPr/>
        </p:nvSpPr>
        <p:spPr>
          <a:xfrm>
            <a:off x="8904313" y="2420888"/>
            <a:ext cx="1170513" cy="369332"/>
          </a:xfrm>
          <a:prstGeom prst="rect">
            <a:avLst/>
          </a:prstGeom>
          <a:noFill/>
          <a:ln>
            <a:noFill/>
          </a:ln>
        </p:spPr>
        <p:txBody>
          <a:bodyPr wrap="square" rtlCol="0">
            <a:spAutoFit/>
          </a:bodyPr>
          <a:lstStyle/>
          <a:p>
            <a:r>
              <a:rPr lang="en-US" sz="1800" dirty="0" err="1"/>
              <a:t>Dephasing</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flipV="1">
            <a:off x="4871864" y="1988840"/>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2060848"/>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2708920"/>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2708921"/>
            <a:ext cx="971550" cy="366713"/>
          </a:xfrm>
          <a:prstGeom prst="rect">
            <a:avLst/>
          </a:prstGeom>
          <a:noFill/>
          <a:ln w="9525">
            <a:noFill/>
            <a:miter lim="800000"/>
            <a:headEnd/>
            <a:tailEnd/>
          </a:ln>
        </p:spPr>
        <p:txBody>
          <a:bodyPr wrap="square">
            <a:spAutoFit/>
          </a:bodyPr>
          <a:lstStyle/>
          <a:p>
            <a:r>
              <a:rPr lang="en-US" sz="1800"/>
              <a:t>position</a:t>
            </a:r>
          </a:p>
        </p:txBody>
      </p:sp>
      <p:sp>
        <p:nvSpPr>
          <p:cNvPr id="48" name="Text Box 20"/>
          <p:cNvSpPr txBox="1">
            <a:spLocks noChangeArrowheads="1"/>
          </p:cNvSpPr>
          <p:nvPr/>
        </p:nvSpPr>
        <p:spPr bwMode="auto">
          <a:xfrm>
            <a:off x="4727848" y="1772816"/>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50" name="Text Box 22"/>
          <p:cNvSpPr txBox="1">
            <a:spLocks noChangeArrowheads="1"/>
          </p:cNvSpPr>
          <p:nvPr/>
        </p:nvSpPr>
        <p:spPr bwMode="auto">
          <a:xfrm>
            <a:off x="5404143" y="1960618"/>
            <a:ext cx="695255" cy="369332"/>
          </a:xfrm>
          <a:prstGeom prst="rect">
            <a:avLst/>
          </a:prstGeom>
          <a:noFill/>
          <a:ln w="9525">
            <a:noFill/>
            <a:miter lim="800000"/>
            <a:headEnd/>
            <a:tailEnd/>
          </a:ln>
        </p:spPr>
        <p:txBody>
          <a:bodyPr wrap="square">
            <a:spAutoFit/>
          </a:bodyPr>
          <a:lstStyle/>
          <a:p>
            <a:r>
              <a:rPr lang="en-US" sz="1800" dirty="0"/>
              <a:t>Slow</a:t>
            </a:r>
          </a:p>
        </p:txBody>
      </p:sp>
      <p:sp>
        <p:nvSpPr>
          <p:cNvPr id="51" name="Line 23"/>
          <p:cNvSpPr>
            <a:spLocks noChangeShapeType="1"/>
          </p:cNvSpPr>
          <p:nvPr/>
        </p:nvSpPr>
        <p:spPr bwMode="auto">
          <a:xfrm flipH="1" flipV="1">
            <a:off x="5447928" y="2276872"/>
            <a:ext cx="0" cy="381000"/>
          </a:xfrm>
          <a:prstGeom prst="line">
            <a:avLst/>
          </a:prstGeom>
          <a:noFill/>
          <a:ln w="9525">
            <a:solidFill>
              <a:schemeClr val="tx1"/>
            </a:solidFill>
            <a:round/>
            <a:headEnd/>
            <a:tailEnd type="triangle" w="med" len="med"/>
          </a:ln>
        </p:spPr>
        <p:txBody>
          <a:bodyPr/>
          <a:lstStyle/>
          <a:p>
            <a:endParaRPr lang="en-CA" sz="1800"/>
          </a:p>
        </p:txBody>
      </p:sp>
      <p:sp>
        <p:nvSpPr>
          <p:cNvPr id="52" name="Line 24"/>
          <p:cNvSpPr>
            <a:spLocks noChangeShapeType="1"/>
          </p:cNvSpPr>
          <p:nvPr/>
        </p:nvSpPr>
        <p:spPr bwMode="auto">
          <a:xfrm flipH="1" flipV="1">
            <a:off x="7320136" y="2276872"/>
            <a:ext cx="0" cy="381000"/>
          </a:xfrm>
          <a:prstGeom prst="line">
            <a:avLst/>
          </a:prstGeom>
          <a:noFill/>
          <a:ln w="9525">
            <a:solidFill>
              <a:schemeClr val="tx1"/>
            </a:solidFill>
            <a:round/>
            <a:headEnd/>
            <a:tailEnd type="triangle" w="med" len="med"/>
          </a:ln>
        </p:spPr>
        <p:txBody>
          <a:bodyPr/>
          <a:lstStyle/>
          <a:p>
            <a:endParaRPr lang="en-CA" sz="1800"/>
          </a:p>
        </p:txBody>
      </p:sp>
      <p:sp>
        <p:nvSpPr>
          <p:cNvPr id="28" name="Text Box 21"/>
          <p:cNvSpPr txBox="1">
            <a:spLocks noChangeArrowheads="1"/>
          </p:cNvSpPr>
          <p:nvPr/>
        </p:nvSpPr>
        <p:spPr bwMode="auto">
          <a:xfrm>
            <a:off x="7104113" y="1844824"/>
            <a:ext cx="558999" cy="369332"/>
          </a:xfrm>
          <a:prstGeom prst="rect">
            <a:avLst/>
          </a:prstGeom>
          <a:noFill/>
          <a:ln w="9525">
            <a:noFill/>
            <a:miter lim="800000"/>
            <a:headEnd/>
            <a:tailEnd/>
          </a:ln>
        </p:spPr>
        <p:txBody>
          <a:bodyPr wrap="square">
            <a:spAutoFit/>
          </a:bodyPr>
          <a:lstStyle/>
          <a:p>
            <a:r>
              <a:rPr lang="en-US" sz="1800" dirty="0"/>
              <a:t>Fast</a:t>
            </a:r>
          </a:p>
        </p:txBody>
      </p:sp>
      <p:sp>
        <p:nvSpPr>
          <p:cNvPr id="3" name="Slide Number Placeholder 2">
            <a:extLst>
              <a:ext uri="{FF2B5EF4-FFF2-40B4-BE49-F238E27FC236}">
                <a16:creationId xmlns:a16="http://schemas.microsoft.com/office/drawing/2014/main" id="{DF2F52C8-BEA2-A3F5-9342-E34C7E7412E7}"/>
              </a:ext>
            </a:extLst>
          </p:cNvPr>
          <p:cNvSpPr>
            <a:spLocks noGrp="1"/>
          </p:cNvSpPr>
          <p:nvPr>
            <p:ph type="sldNum" sz="quarter" idx="12"/>
          </p:nvPr>
        </p:nvSpPr>
        <p:spPr/>
        <p:txBody>
          <a:bodyPr/>
          <a:lstStyle/>
          <a:p>
            <a:fld id="{C4480B9F-7472-41D4-976E-7C2DC8934C50}" type="slidenum">
              <a:rPr lang="en-CA" smtClean="0"/>
              <a:t>10</a:t>
            </a:fld>
            <a:endParaRPr lang="en-US"/>
          </a:p>
        </p:txBody>
      </p:sp>
      <p:graphicFrame>
        <p:nvGraphicFramePr>
          <p:cNvPr id="5" name="Diagram 4">
            <a:extLst>
              <a:ext uri="{FF2B5EF4-FFF2-40B4-BE49-F238E27FC236}">
                <a16:creationId xmlns:a16="http://schemas.microsoft.com/office/drawing/2014/main" id="{E3299DB7-C956-674C-2711-EBD28C37878E}"/>
              </a:ext>
            </a:extLst>
          </p:cNvPr>
          <p:cNvGraphicFramePr/>
          <p:nvPr>
            <p:extLst>
              <p:ext uri="{D42A27DB-BD31-4B8C-83A1-F6EECF244321}">
                <p14:modId xmlns:p14="http://schemas.microsoft.com/office/powerpoint/2010/main" val="2661342192"/>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Arrow: Chevron 20">
            <a:extLst>
              <a:ext uri="{FF2B5EF4-FFF2-40B4-BE49-F238E27FC236}">
                <a16:creationId xmlns:a16="http://schemas.microsoft.com/office/drawing/2014/main" id="{145E28F4-D7F2-B14B-B227-8AF81E32575A}"/>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680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8" presetClass="emph" presetSubtype="0" fill="hold" grpId="0" nodeType="withEffect">
                                  <p:stCondLst>
                                    <p:cond delay="0"/>
                                  </p:stCondLst>
                                  <p:childTnLst>
                                    <p:animRot by="7200000">
                                      <p:cBhvr>
                                        <p:cTn id="10" dur="1000" fill="hold"/>
                                        <p:tgtEl>
                                          <p:spTgt spid="51"/>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52"/>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Then wait. During this diffusion time, the spins may move. First consider the case with no motion.</a:t>
            </a:r>
            <a:endParaRPr lang="en-US" sz="2400" dirty="0">
              <a:ea typeface="Calibri"/>
              <a:cs typeface="Calibri"/>
            </a:endParaRPr>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29"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30"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31"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32"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a:t>position</a:t>
            </a:r>
          </a:p>
        </p:txBody>
      </p:sp>
      <p:sp>
        <p:nvSpPr>
          <p:cNvPr id="33"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34" name="Line 11"/>
          <p:cNvSpPr>
            <a:spLocks noChangeShapeType="1"/>
          </p:cNvSpPr>
          <p:nvPr/>
        </p:nvSpPr>
        <p:spPr bwMode="auto">
          <a:xfrm rot="7513415" flipH="1" flipV="1">
            <a:off x="5531206" y="5293239"/>
            <a:ext cx="1587" cy="381000"/>
          </a:xfrm>
          <a:prstGeom prst="line">
            <a:avLst/>
          </a:prstGeom>
          <a:noFill/>
          <a:ln w="9525">
            <a:solidFill>
              <a:schemeClr val="tx1"/>
            </a:solidFill>
            <a:round/>
            <a:headEnd/>
            <a:tailEnd type="triangle" w="med" len="med"/>
          </a:ln>
        </p:spPr>
        <p:txBody>
          <a:bodyPr/>
          <a:lstStyle/>
          <a:p>
            <a:endParaRPr lang="en-CA" sz="1800"/>
          </a:p>
        </p:txBody>
      </p:sp>
      <p:sp>
        <p:nvSpPr>
          <p:cNvPr id="35" name="Line 12"/>
          <p:cNvSpPr>
            <a:spLocks noChangeShapeType="1"/>
          </p:cNvSpPr>
          <p:nvPr/>
        </p:nvSpPr>
        <p:spPr bwMode="auto">
          <a:xfrm flipH="1" flipV="1">
            <a:off x="7320136" y="5229200"/>
            <a:ext cx="0" cy="381000"/>
          </a:xfrm>
          <a:prstGeom prst="line">
            <a:avLst/>
          </a:prstGeom>
          <a:noFill/>
          <a:ln w="9525">
            <a:solidFill>
              <a:schemeClr val="tx1"/>
            </a:solidFill>
            <a:round/>
            <a:headEnd/>
            <a:tailEnd type="triangle" w="med" len="med"/>
          </a:ln>
        </p:spPr>
        <p:txBody>
          <a:bodyPr/>
          <a:lstStyle/>
          <a:p>
            <a:endParaRPr lang="en-CA" sz="1800"/>
          </a:p>
        </p:txBody>
      </p:sp>
      <p:sp>
        <p:nvSpPr>
          <p:cNvPr id="3" name="Slide Number Placeholder 2">
            <a:extLst>
              <a:ext uri="{FF2B5EF4-FFF2-40B4-BE49-F238E27FC236}">
                <a16:creationId xmlns:a16="http://schemas.microsoft.com/office/drawing/2014/main" id="{A0AFD0A5-4DD7-D997-A4D2-D14B3CF4D17B}"/>
              </a:ext>
            </a:extLst>
          </p:cNvPr>
          <p:cNvSpPr>
            <a:spLocks noGrp="1"/>
          </p:cNvSpPr>
          <p:nvPr>
            <p:ph type="sldNum" sz="quarter" idx="12"/>
          </p:nvPr>
        </p:nvSpPr>
        <p:spPr/>
        <p:txBody>
          <a:bodyPr/>
          <a:lstStyle/>
          <a:p>
            <a:fld id="{C4480B9F-7472-41D4-976E-7C2DC8934C50}" type="slidenum">
              <a:rPr lang="en-CA" smtClean="0"/>
              <a:t>11</a:t>
            </a:fld>
            <a:endParaRPr lang="en-US"/>
          </a:p>
        </p:txBody>
      </p:sp>
      <p:graphicFrame>
        <p:nvGraphicFramePr>
          <p:cNvPr id="5" name="Diagram 4">
            <a:extLst>
              <a:ext uri="{FF2B5EF4-FFF2-40B4-BE49-F238E27FC236}">
                <a16:creationId xmlns:a16="http://schemas.microsoft.com/office/drawing/2014/main" id="{79CAF35E-47DE-4601-0B72-5F89339BF307}"/>
              </a:ext>
            </a:extLst>
          </p:cNvPr>
          <p:cNvGraphicFramePr/>
          <p:nvPr>
            <p:extLst>
              <p:ext uri="{D42A27DB-BD31-4B8C-83A1-F6EECF244321}">
                <p14:modId xmlns:p14="http://schemas.microsoft.com/office/powerpoint/2010/main" val="2396177309"/>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Arrow: Chevron 20">
            <a:extLst>
              <a:ext uri="{FF2B5EF4-FFF2-40B4-BE49-F238E27FC236}">
                <a16:creationId xmlns:a16="http://schemas.microsoft.com/office/drawing/2014/main" id="{3B42DE12-B038-374E-AA4C-53BF88116F31}"/>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066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sz="2400" dirty="0"/>
              <a:t>When gradients are applied in the opposite direction, the left spin now </a:t>
            </a:r>
            <a:r>
              <a:rPr lang="en-US" sz="2400" dirty="0" err="1"/>
              <a:t>precesses</a:t>
            </a:r>
            <a:r>
              <a:rPr lang="en-US" sz="2400" dirty="0"/>
              <a:t> faster than the right. If this gradient is on for the same time, the spins rephase.</a:t>
            </a:r>
            <a:endParaRPr lang="en-US" sz="2400" dirty="0">
              <a:ea typeface="Calibri"/>
              <a:cs typeface="Calibri"/>
            </a:endParaRPr>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sp>
        <p:nvSpPr>
          <p:cNvPr id="20" name="TextBox 19"/>
          <p:cNvSpPr txBox="1"/>
          <p:nvPr/>
        </p:nvSpPr>
        <p:spPr>
          <a:xfrm>
            <a:off x="1775521" y="4653137"/>
            <a:ext cx="1586941" cy="646331"/>
          </a:xfrm>
          <a:prstGeom prst="rect">
            <a:avLst/>
          </a:prstGeom>
          <a:noFill/>
          <a:ln>
            <a:noFill/>
          </a:ln>
        </p:spPr>
        <p:txBody>
          <a:bodyPr wrap="square" rtlCol="0">
            <a:spAutoFit/>
          </a:bodyPr>
          <a:lstStyle/>
          <a:p>
            <a:r>
              <a:rPr lang="en-US" sz="1800" dirty="0"/>
              <a:t>Opposing gradient on</a:t>
            </a:r>
            <a:endParaRPr lang="en-CA" sz="1800" dirty="0"/>
          </a:p>
        </p:txBody>
      </p:sp>
      <p:sp>
        <p:nvSpPr>
          <p:cNvPr id="21" name="TextBox 20"/>
          <p:cNvSpPr txBox="1"/>
          <p:nvPr/>
        </p:nvSpPr>
        <p:spPr>
          <a:xfrm>
            <a:off x="8760297" y="5013176"/>
            <a:ext cx="1148841" cy="369332"/>
          </a:xfrm>
          <a:prstGeom prst="rect">
            <a:avLst/>
          </a:prstGeom>
          <a:noFill/>
          <a:ln>
            <a:noFill/>
          </a:ln>
        </p:spPr>
        <p:txBody>
          <a:bodyPr wrap="square" rtlCol="0">
            <a:spAutoFit/>
          </a:bodyPr>
          <a:lstStyle/>
          <a:p>
            <a:r>
              <a:rPr lang="en-US" sz="1800" dirty="0" err="1"/>
              <a:t>Rephasing</a:t>
            </a:r>
            <a:endParaRPr lang="en-CA" sz="1800" dirty="0"/>
          </a:p>
        </p:txBody>
      </p:sp>
      <p:sp>
        <p:nvSpPr>
          <p:cNvPr id="22" name="TextBox 21"/>
          <p:cNvSpPr txBox="1"/>
          <p:nvPr/>
        </p:nvSpPr>
        <p:spPr>
          <a:xfrm>
            <a:off x="1775521" y="5435932"/>
            <a:ext cx="1584175" cy="369332"/>
          </a:xfrm>
          <a:prstGeom prst="rect">
            <a:avLst/>
          </a:prstGeom>
          <a:noFill/>
          <a:ln>
            <a:noFill/>
          </a:ln>
        </p:spPr>
        <p:txBody>
          <a:bodyPr wrap="square" rtlCol="0">
            <a:spAutoFit/>
          </a:bodyPr>
          <a:lstStyle/>
          <a:p>
            <a:r>
              <a:rPr lang="en-US" sz="1800" dirty="0"/>
              <a:t>Gradient off</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827748" y="476114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5720" y="5013176"/>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7748" y="5337211"/>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a:t>position</a:t>
            </a:r>
          </a:p>
        </p:txBody>
      </p:sp>
      <p:sp>
        <p:nvSpPr>
          <p:cNvPr id="48"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49" name="Text Box 21"/>
          <p:cNvSpPr txBox="1">
            <a:spLocks noChangeArrowheads="1"/>
          </p:cNvSpPr>
          <p:nvPr/>
        </p:nvSpPr>
        <p:spPr bwMode="auto">
          <a:xfrm>
            <a:off x="7104113" y="4790479"/>
            <a:ext cx="629403" cy="369332"/>
          </a:xfrm>
          <a:prstGeom prst="rect">
            <a:avLst/>
          </a:prstGeom>
          <a:noFill/>
          <a:ln w="9525">
            <a:noFill/>
            <a:miter lim="800000"/>
            <a:headEnd/>
            <a:tailEnd/>
          </a:ln>
        </p:spPr>
        <p:txBody>
          <a:bodyPr wrap="square">
            <a:spAutoFit/>
          </a:bodyPr>
          <a:lstStyle/>
          <a:p>
            <a:r>
              <a:rPr lang="en-US" sz="1800" dirty="0"/>
              <a:t>Slow</a:t>
            </a:r>
          </a:p>
        </p:txBody>
      </p:sp>
      <p:sp>
        <p:nvSpPr>
          <p:cNvPr id="50" name="Text Box 22"/>
          <p:cNvSpPr txBox="1">
            <a:spLocks noChangeArrowheads="1"/>
          </p:cNvSpPr>
          <p:nvPr/>
        </p:nvSpPr>
        <p:spPr bwMode="auto">
          <a:xfrm>
            <a:off x="5375921" y="4934495"/>
            <a:ext cx="558999" cy="369332"/>
          </a:xfrm>
          <a:prstGeom prst="rect">
            <a:avLst/>
          </a:prstGeom>
          <a:noFill/>
          <a:ln w="9525">
            <a:noFill/>
            <a:miter lim="800000"/>
            <a:headEnd/>
            <a:tailEnd/>
          </a:ln>
        </p:spPr>
        <p:txBody>
          <a:bodyPr wrap="square">
            <a:spAutoFit/>
          </a:bodyPr>
          <a:lstStyle/>
          <a:p>
            <a:r>
              <a:rPr lang="en-US" sz="1800" dirty="0"/>
              <a:t>Fast</a:t>
            </a:r>
          </a:p>
        </p:txBody>
      </p:sp>
      <p:sp>
        <p:nvSpPr>
          <p:cNvPr id="32" name="Line 11"/>
          <p:cNvSpPr>
            <a:spLocks noChangeShapeType="1"/>
          </p:cNvSpPr>
          <p:nvPr/>
        </p:nvSpPr>
        <p:spPr bwMode="auto">
          <a:xfrm rot="7513415" flipH="1" flipV="1">
            <a:off x="5531206" y="5293239"/>
            <a:ext cx="1587" cy="381000"/>
          </a:xfrm>
          <a:prstGeom prst="line">
            <a:avLst/>
          </a:prstGeom>
          <a:noFill/>
          <a:ln w="9525">
            <a:solidFill>
              <a:schemeClr val="tx1"/>
            </a:solidFill>
            <a:round/>
            <a:headEnd/>
            <a:tailEnd type="triangle" w="med" len="med"/>
          </a:ln>
        </p:spPr>
        <p:txBody>
          <a:bodyPr/>
          <a:lstStyle/>
          <a:p>
            <a:endParaRPr lang="en-CA" sz="1800"/>
          </a:p>
        </p:txBody>
      </p:sp>
      <p:sp>
        <p:nvSpPr>
          <p:cNvPr id="38" name="Line 12"/>
          <p:cNvSpPr>
            <a:spLocks noChangeShapeType="1"/>
          </p:cNvSpPr>
          <p:nvPr/>
        </p:nvSpPr>
        <p:spPr bwMode="auto">
          <a:xfrm flipH="1" flipV="1">
            <a:off x="7320136" y="5229200"/>
            <a:ext cx="0" cy="381000"/>
          </a:xfrm>
          <a:prstGeom prst="line">
            <a:avLst/>
          </a:prstGeom>
          <a:noFill/>
          <a:ln w="9525">
            <a:solidFill>
              <a:schemeClr val="tx1"/>
            </a:solidFill>
            <a:round/>
            <a:headEnd/>
            <a:tailEnd type="triangle" w="med" len="med"/>
          </a:ln>
        </p:spPr>
        <p:txBody>
          <a:bodyPr/>
          <a:lstStyle/>
          <a:p>
            <a:endParaRPr lang="en-CA" sz="1800"/>
          </a:p>
        </p:txBody>
      </p:sp>
      <p:sp>
        <p:nvSpPr>
          <p:cNvPr id="3" name="Slide Number Placeholder 2">
            <a:extLst>
              <a:ext uri="{FF2B5EF4-FFF2-40B4-BE49-F238E27FC236}">
                <a16:creationId xmlns:a16="http://schemas.microsoft.com/office/drawing/2014/main" id="{221BB737-BB6F-0C0E-C011-58EFEEA4FF43}"/>
              </a:ext>
            </a:extLst>
          </p:cNvPr>
          <p:cNvSpPr>
            <a:spLocks noGrp="1"/>
          </p:cNvSpPr>
          <p:nvPr>
            <p:ph type="sldNum" sz="quarter" idx="12"/>
          </p:nvPr>
        </p:nvSpPr>
        <p:spPr/>
        <p:txBody>
          <a:bodyPr/>
          <a:lstStyle/>
          <a:p>
            <a:fld id="{C4480B9F-7472-41D4-976E-7C2DC8934C50}" type="slidenum">
              <a:rPr lang="en-CA" smtClean="0"/>
              <a:t>12</a:t>
            </a:fld>
            <a:endParaRPr lang="en-US"/>
          </a:p>
        </p:txBody>
      </p:sp>
      <p:graphicFrame>
        <p:nvGraphicFramePr>
          <p:cNvPr id="5" name="Diagram 4">
            <a:extLst>
              <a:ext uri="{FF2B5EF4-FFF2-40B4-BE49-F238E27FC236}">
                <a16:creationId xmlns:a16="http://schemas.microsoft.com/office/drawing/2014/main" id="{4F36EEC8-9DD6-A602-B590-81F5CF6CEF7E}"/>
              </a:ext>
            </a:extLst>
          </p:cNvPr>
          <p:cNvGraphicFramePr/>
          <p:nvPr>
            <p:extLst>
              <p:ext uri="{D42A27DB-BD31-4B8C-83A1-F6EECF244321}">
                <p14:modId xmlns:p14="http://schemas.microsoft.com/office/powerpoint/2010/main" val="1596532603"/>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Arrow: Chevron 27">
            <a:extLst>
              <a:ext uri="{FF2B5EF4-FFF2-40B4-BE49-F238E27FC236}">
                <a16:creationId xmlns:a16="http://schemas.microsoft.com/office/drawing/2014/main" id="{61491961-E64D-EAEC-4942-D134A18DE4E9}"/>
              </a:ext>
            </a:extLst>
          </p:cNvPr>
          <p:cNvSpPr/>
          <p:nvPr/>
        </p:nvSpPr>
        <p:spPr>
          <a:xfrm>
            <a:off x="1390367"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04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8" presetClass="emph" presetSubtype="0" fill="hold" grpId="0" nodeType="withEffect">
                                  <p:stCondLst>
                                    <p:cond delay="0"/>
                                  </p:stCondLst>
                                  <p:childTnLst>
                                    <p:animRot by="21600000">
                                      <p:cBhvr>
                                        <p:cTn id="8" dur="1000" fill="hold"/>
                                        <p:tgtEl>
                                          <p:spTgt spid="32"/>
                                        </p:tgtEl>
                                        <p:attrNameLst>
                                          <p:attrName>r</p:attrName>
                                        </p:attrNameLst>
                                      </p:cBhvr>
                                    </p:animRot>
                                  </p:childTnLst>
                                </p:cTn>
                              </p:par>
                              <p:par>
                                <p:cTn id="9" presetID="8" presetClass="emph" presetSubtype="0" fill="hold" grpId="0" nodeType="withEffect">
                                  <p:stCondLst>
                                    <p:cond delay="0"/>
                                  </p:stCondLst>
                                  <p:childTnLst>
                                    <p:animRot by="7200000">
                                      <p:cBhvr>
                                        <p:cTn id="10" dur="1000" fill="hold"/>
                                        <p:tgtEl>
                                          <p:spTgt spid="38"/>
                                        </p:tgtEl>
                                        <p:attrNameLst>
                                          <p:attrName>r</p:attrName>
                                        </p:attrNameLst>
                                      </p:cBhvr>
                                    </p:animRo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2"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sz="2400" dirty="0"/>
              <a:t>If we read out (sum) the signal from all spins in the voxel, they will all be aligned and signal will be high</a:t>
            </a:r>
            <a:endParaRPr lang="en-CA" sz="2400" dirty="0"/>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sp>
        <p:nvSpPr>
          <p:cNvPr id="20" name="TextBox 19"/>
          <p:cNvSpPr txBox="1"/>
          <p:nvPr/>
        </p:nvSpPr>
        <p:spPr>
          <a:xfrm>
            <a:off x="1775521" y="4653137"/>
            <a:ext cx="1586941" cy="646331"/>
          </a:xfrm>
          <a:prstGeom prst="rect">
            <a:avLst/>
          </a:prstGeom>
          <a:noFill/>
          <a:ln>
            <a:noFill/>
          </a:ln>
        </p:spPr>
        <p:txBody>
          <a:bodyPr wrap="square" rtlCol="0">
            <a:spAutoFit/>
          </a:bodyPr>
          <a:lstStyle/>
          <a:p>
            <a:r>
              <a:rPr lang="en-US" sz="1800" dirty="0"/>
              <a:t>Opposing gradient on</a:t>
            </a:r>
            <a:endParaRPr lang="en-CA" sz="1800" dirty="0"/>
          </a:p>
        </p:txBody>
      </p:sp>
      <p:sp>
        <p:nvSpPr>
          <p:cNvPr id="21" name="TextBox 20"/>
          <p:cNvSpPr txBox="1"/>
          <p:nvPr/>
        </p:nvSpPr>
        <p:spPr>
          <a:xfrm>
            <a:off x="8760297" y="5013176"/>
            <a:ext cx="1148841" cy="369332"/>
          </a:xfrm>
          <a:prstGeom prst="rect">
            <a:avLst/>
          </a:prstGeom>
          <a:noFill/>
          <a:ln>
            <a:noFill/>
          </a:ln>
        </p:spPr>
        <p:txBody>
          <a:bodyPr wrap="square" rtlCol="0">
            <a:spAutoFit/>
          </a:bodyPr>
          <a:lstStyle/>
          <a:p>
            <a:r>
              <a:rPr lang="en-US" sz="1800" dirty="0" err="1"/>
              <a:t>Rephasing</a:t>
            </a:r>
            <a:endParaRPr lang="en-CA" sz="1800" dirty="0"/>
          </a:p>
        </p:txBody>
      </p:sp>
      <p:sp>
        <p:nvSpPr>
          <p:cNvPr id="22" name="TextBox 21"/>
          <p:cNvSpPr txBox="1"/>
          <p:nvPr/>
        </p:nvSpPr>
        <p:spPr>
          <a:xfrm>
            <a:off x="1775521" y="5435932"/>
            <a:ext cx="1584175" cy="369332"/>
          </a:xfrm>
          <a:prstGeom prst="rect">
            <a:avLst/>
          </a:prstGeom>
          <a:noFill/>
          <a:ln>
            <a:noFill/>
          </a:ln>
        </p:spPr>
        <p:txBody>
          <a:bodyPr wrap="square" rtlCol="0">
            <a:spAutoFit/>
          </a:bodyPr>
          <a:lstStyle/>
          <a:p>
            <a:r>
              <a:rPr lang="en-US" sz="1800" dirty="0"/>
              <a:t>Gradient off</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827748" y="476114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5720" y="5013176"/>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7748" y="5337211"/>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775520" y="6021288"/>
            <a:ext cx="1656184" cy="369332"/>
          </a:xfrm>
          <a:prstGeom prst="rect">
            <a:avLst/>
          </a:prstGeom>
          <a:noFill/>
          <a:ln>
            <a:noFill/>
          </a:ln>
        </p:spPr>
        <p:txBody>
          <a:bodyPr wrap="square" rtlCol="0">
            <a:spAutoFit/>
          </a:bodyPr>
          <a:lstStyle/>
          <a:p>
            <a:r>
              <a:rPr lang="en-US" sz="1800" dirty="0"/>
              <a:t>Acquire signal</a:t>
            </a:r>
            <a:endParaRPr lang="en-CA" sz="1800" dirty="0"/>
          </a:p>
        </p:txBody>
      </p:sp>
      <p:cxnSp>
        <p:nvCxnSpPr>
          <p:cNvPr id="37" name="Straight Connector 36"/>
          <p:cNvCxnSpPr/>
          <p:nvPr/>
        </p:nvCxnSpPr>
        <p:spPr>
          <a:xfrm>
            <a:off x="4079776" y="558924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a:t>position</a:t>
            </a:r>
          </a:p>
        </p:txBody>
      </p:sp>
      <p:sp>
        <p:nvSpPr>
          <p:cNvPr id="48"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49" name="Text Box 21"/>
          <p:cNvSpPr txBox="1">
            <a:spLocks noChangeArrowheads="1"/>
          </p:cNvSpPr>
          <p:nvPr/>
        </p:nvSpPr>
        <p:spPr bwMode="auto">
          <a:xfrm>
            <a:off x="7104113" y="4790479"/>
            <a:ext cx="629403" cy="369332"/>
          </a:xfrm>
          <a:prstGeom prst="rect">
            <a:avLst/>
          </a:prstGeom>
          <a:noFill/>
          <a:ln w="9525">
            <a:noFill/>
            <a:miter lim="800000"/>
            <a:headEnd/>
            <a:tailEnd/>
          </a:ln>
        </p:spPr>
        <p:txBody>
          <a:bodyPr wrap="square">
            <a:spAutoFit/>
          </a:bodyPr>
          <a:lstStyle/>
          <a:p>
            <a:r>
              <a:rPr lang="en-US" sz="1800" dirty="0"/>
              <a:t>Slow</a:t>
            </a:r>
          </a:p>
        </p:txBody>
      </p:sp>
      <p:sp>
        <p:nvSpPr>
          <p:cNvPr id="50" name="Text Box 22"/>
          <p:cNvSpPr txBox="1">
            <a:spLocks noChangeArrowheads="1"/>
          </p:cNvSpPr>
          <p:nvPr/>
        </p:nvSpPr>
        <p:spPr bwMode="auto">
          <a:xfrm>
            <a:off x="5375921" y="4934495"/>
            <a:ext cx="558999" cy="369332"/>
          </a:xfrm>
          <a:prstGeom prst="rect">
            <a:avLst/>
          </a:prstGeom>
          <a:noFill/>
          <a:ln w="9525">
            <a:noFill/>
            <a:miter lim="800000"/>
            <a:headEnd/>
            <a:tailEnd/>
          </a:ln>
        </p:spPr>
        <p:txBody>
          <a:bodyPr wrap="square">
            <a:spAutoFit/>
          </a:bodyPr>
          <a:lstStyle/>
          <a:p>
            <a:r>
              <a:rPr lang="en-US" sz="1800" dirty="0"/>
              <a:t>Fast</a:t>
            </a:r>
          </a:p>
        </p:txBody>
      </p:sp>
      <p:sp>
        <p:nvSpPr>
          <p:cNvPr id="32" name="Line 11"/>
          <p:cNvSpPr>
            <a:spLocks noChangeShapeType="1"/>
          </p:cNvSpPr>
          <p:nvPr/>
        </p:nvSpPr>
        <p:spPr bwMode="auto">
          <a:xfrm rot="7513415" flipH="1" flipV="1">
            <a:off x="5531206" y="5293239"/>
            <a:ext cx="1587" cy="381000"/>
          </a:xfrm>
          <a:prstGeom prst="line">
            <a:avLst/>
          </a:prstGeom>
          <a:noFill/>
          <a:ln w="9525">
            <a:solidFill>
              <a:schemeClr val="tx1"/>
            </a:solidFill>
            <a:round/>
            <a:headEnd/>
            <a:tailEnd type="triangle" w="med" len="med"/>
          </a:ln>
        </p:spPr>
        <p:txBody>
          <a:bodyPr/>
          <a:lstStyle/>
          <a:p>
            <a:endParaRPr lang="en-CA" sz="1800"/>
          </a:p>
        </p:txBody>
      </p:sp>
      <p:sp>
        <p:nvSpPr>
          <p:cNvPr id="38" name="Line 12"/>
          <p:cNvSpPr>
            <a:spLocks noChangeShapeType="1"/>
          </p:cNvSpPr>
          <p:nvPr/>
        </p:nvSpPr>
        <p:spPr bwMode="auto">
          <a:xfrm rot="7260000" flipH="1" flipV="1">
            <a:off x="7286150" y="5178166"/>
            <a:ext cx="0" cy="381000"/>
          </a:xfrm>
          <a:prstGeom prst="line">
            <a:avLst/>
          </a:prstGeom>
          <a:noFill/>
          <a:ln w="9525">
            <a:solidFill>
              <a:schemeClr val="tx1"/>
            </a:solidFill>
            <a:round/>
            <a:headEnd/>
            <a:tailEnd type="triangle" w="med" len="med"/>
          </a:ln>
        </p:spPr>
        <p:txBody>
          <a:bodyPr/>
          <a:lstStyle/>
          <a:p>
            <a:endParaRPr lang="en-CA" sz="1800"/>
          </a:p>
        </p:txBody>
      </p:sp>
      <p:cxnSp>
        <p:nvCxnSpPr>
          <p:cNvPr id="39" name="Straight Arrow Connector 38"/>
          <p:cNvCxnSpPr/>
          <p:nvPr/>
        </p:nvCxnSpPr>
        <p:spPr>
          <a:xfrm>
            <a:off x="5591944" y="6021288"/>
            <a:ext cx="1584176" cy="504056"/>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FAC8AEF-CB87-DCA1-A629-330AF92FE4F3}"/>
              </a:ext>
            </a:extLst>
          </p:cNvPr>
          <p:cNvSpPr>
            <a:spLocks noGrp="1"/>
          </p:cNvSpPr>
          <p:nvPr>
            <p:ph type="sldNum" sz="quarter" idx="12"/>
          </p:nvPr>
        </p:nvSpPr>
        <p:spPr/>
        <p:txBody>
          <a:bodyPr/>
          <a:lstStyle/>
          <a:p>
            <a:fld id="{C4480B9F-7472-41D4-976E-7C2DC8934C50}" type="slidenum">
              <a:rPr lang="en-CA" smtClean="0"/>
              <a:t>13</a:t>
            </a:fld>
            <a:endParaRPr lang="en-US"/>
          </a:p>
        </p:txBody>
      </p:sp>
    </p:spTree>
    <p:extLst>
      <p:ext uri="{BB962C8B-B14F-4D97-AF65-F5344CB8AC3E}">
        <p14:creationId xmlns:p14="http://schemas.microsoft.com/office/powerpoint/2010/main" val="130713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Now consider spins that move during the diffusion time</a:t>
            </a:r>
            <a:endParaRPr lang="en-US" sz="2400" dirty="0">
              <a:ea typeface="Calibri"/>
              <a:cs typeface="Calibri"/>
            </a:endParaRPr>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7" name="TextBox 16"/>
          <p:cNvSpPr txBox="1"/>
          <p:nvPr/>
        </p:nvSpPr>
        <p:spPr>
          <a:xfrm>
            <a:off x="8904313" y="2420888"/>
            <a:ext cx="1170513" cy="369332"/>
          </a:xfrm>
          <a:prstGeom prst="rect">
            <a:avLst/>
          </a:prstGeom>
          <a:noFill/>
          <a:ln>
            <a:noFill/>
          </a:ln>
        </p:spPr>
        <p:txBody>
          <a:bodyPr wrap="square" rtlCol="0">
            <a:spAutoFit/>
          </a:bodyPr>
          <a:lstStyle/>
          <a:p>
            <a:r>
              <a:rPr lang="en-US" sz="1800" dirty="0" err="1"/>
              <a:t>Dephasing</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flipV="1">
            <a:off x="4871864" y="1988840"/>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2060848"/>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2708920"/>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2708921"/>
            <a:ext cx="971550" cy="366713"/>
          </a:xfrm>
          <a:prstGeom prst="rect">
            <a:avLst/>
          </a:prstGeom>
          <a:noFill/>
          <a:ln w="9525">
            <a:noFill/>
            <a:miter lim="800000"/>
            <a:headEnd/>
            <a:tailEnd/>
          </a:ln>
        </p:spPr>
        <p:txBody>
          <a:bodyPr wrap="square">
            <a:spAutoFit/>
          </a:bodyPr>
          <a:lstStyle/>
          <a:p>
            <a:r>
              <a:rPr lang="en-US" sz="1800"/>
              <a:t>position</a:t>
            </a:r>
          </a:p>
        </p:txBody>
      </p:sp>
      <p:sp>
        <p:nvSpPr>
          <p:cNvPr id="48" name="Text Box 20"/>
          <p:cNvSpPr txBox="1">
            <a:spLocks noChangeArrowheads="1"/>
          </p:cNvSpPr>
          <p:nvPr/>
        </p:nvSpPr>
        <p:spPr bwMode="auto">
          <a:xfrm>
            <a:off x="4727848" y="1772816"/>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52" name="Line 24"/>
          <p:cNvSpPr>
            <a:spLocks noChangeShapeType="1"/>
          </p:cNvSpPr>
          <p:nvPr/>
        </p:nvSpPr>
        <p:spPr bwMode="auto">
          <a:xfrm flipH="1" flipV="1">
            <a:off x="7320136" y="2276872"/>
            <a:ext cx="0" cy="381000"/>
          </a:xfrm>
          <a:prstGeom prst="line">
            <a:avLst/>
          </a:prstGeom>
          <a:noFill/>
          <a:ln w="9525">
            <a:solidFill>
              <a:schemeClr val="tx1"/>
            </a:solidFill>
            <a:round/>
            <a:headEnd/>
            <a:tailEnd type="triangle" w="med" len="med"/>
          </a:ln>
        </p:spPr>
        <p:txBody>
          <a:bodyPr/>
          <a:lstStyle/>
          <a:p>
            <a:endParaRPr lang="en-CA" sz="1800"/>
          </a:p>
        </p:txBody>
      </p:sp>
      <p:sp>
        <p:nvSpPr>
          <p:cNvPr id="28" name="Line 11"/>
          <p:cNvSpPr>
            <a:spLocks noChangeShapeType="1"/>
          </p:cNvSpPr>
          <p:nvPr/>
        </p:nvSpPr>
        <p:spPr bwMode="auto">
          <a:xfrm rot="7513415" flipH="1" flipV="1">
            <a:off x="5531206" y="2340911"/>
            <a:ext cx="1587" cy="381000"/>
          </a:xfrm>
          <a:prstGeom prst="line">
            <a:avLst/>
          </a:prstGeom>
          <a:noFill/>
          <a:ln w="9525">
            <a:solidFill>
              <a:schemeClr val="tx1"/>
            </a:solidFill>
            <a:round/>
            <a:headEnd/>
            <a:tailEnd type="triangle" w="med" len="med"/>
          </a:ln>
        </p:spPr>
        <p:txBody>
          <a:bodyPr/>
          <a:lstStyle/>
          <a:p>
            <a:endParaRPr lang="en-CA" sz="1800"/>
          </a:p>
        </p:txBody>
      </p:sp>
      <p:sp>
        <p:nvSpPr>
          <p:cNvPr id="3" name="Slide Number Placeholder 2">
            <a:extLst>
              <a:ext uri="{FF2B5EF4-FFF2-40B4-BE49-F238E27FC236}">
                <a16:creationId xmlns:a16="http://schemas.microsoft.com/office/drawing/2014/main" id="{9FB242BD-106E-3AEC-E049-417E725413CE}"/>
              </a:ext>
            </a:extLst>
          </p:cNvPr>
          <p:cNvSpPr>
            <a:spLocks noGrp="1"/>
          </p:cNvSpPr>
          <p:nvPr>
            <p:ph type="sldNum" sz="quarter" idx="12"/>
          </p:nvPr>
        </p:nvSpPr>
        <p:spPr/>
        <p:txBody>
          <a:bodyPr/>
          <a:lstStyle/>
          <a:p>
            <a:fld id="{C4480B9F-7472-41D4-976E-7C2DC8934C50}" type="slidenum">
              <a:rPr lang="en-CA" smtClean="0"/>
              <a:t>14</a:t>
            </a:fld>
            <a:endParaRPr lang="en-US"/>
          </a:p>
        </p:txBody>
      </p:sp>
      <p:graphicFrame>
        <p:nvGraphicFramePr>
          <p:cNvPr id="5" name="Diagram 4">
            <a:extLst>
              <a:ext uri="{FF2B5EF4-FFF2-40B4-BE49-F238E27FC236}">
                <a16:creationId xmlns:a16="http://schemas.microsoft.com/office/drawing/2014/main" id="{71655DD4-2E4A-F01D-627B-9AADC1797105}"/>
              </a:ext>
            </a:extLst>
          </p:cNvPr>
          <p:cNvGraphicFramePr/>
          <p:nvPr>
            <p:extLst>
              <p:ext uri="{D42A27DB-BD31-4B8C-83A1-F6EECF244321}">
                <p14:modId xmlns:p14="http://schemas.microsoft.com/office/powerpoint/2010/main" val="1694086318"/>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Arrow: Chevron 21">
            <a:extLst>
              <a:ext uri="{FF2B5EF4-FFF2-40B4-BE49-F238E27FC236}">
                <a16:creationId xmlns:a16="http://schemas.microsoft.com/office/drawing/2014/main" id="{60783576-D868-7A68-377F-590606649A4F}"/>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6172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A </a:t>
            </a:r>
            <a:r>
              <a:rPr lang="en-US" sz="2400" dirty="0" err="1"/>
              <a:t>dephased</a:t>
            </a:r>
            <a:r>
              <a:rPr lang="en-US" sz="2400" dirty="0"/>
              <a:t> spin moves…</a:t>
            </a:r>
            <a:endParaRPr lang="en-CA" sz="2400" dirty="0"/>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48"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32" name="Line 11"/>
          <p:cNvSpPr>
            <a:spLocks noChangeShapeType="1"/>
          </p:cNvSpPr>
          <p:nvPr/>
        </p:nvSpPr>
        <p:spPr bwMode="auto">
          <a:xfrm rot="7513415" flipH="1" flipV="1">
            <a:off x="5531206" y="5293239"/>
            <a:ext cx="1587" cy="381000"/>
          </a:xfrm>
          <a:prstGeom prst="line">
            <a:avLst/>
          </a:prstGeom>
          <a:noFill/>
          <a:ln w="9525">
            <a:solidFill>
              <a:schemeClr val="tx1"/>
            </a:solidFill>
            <a:round/>
            <a:headEnd/>
            <a:tailEnd type="triangle" w="med" len="med"/>
          </a:ln>
        </p:spPr>
        <p:txBody>
          <a:bodyPr/>
          <a:lstStyle/>
          <a:p>
            <a:endParaRPr lang="en-CA" sz="1800"/>
          </a:p>
        </p:txBody>
      </p:sp>
      <p:sp>
        <p:nvSpPr>
          <p:cNvPr id="38" name="Line 12"/>
          <p:cNvSpPr>
            <a:spLocks noChangeShapeType="1"/>
          </p:cNvSpPr>
          <p:nvPr/>
        </p:nvSpPr>
        <p:spPr bwMode="auto">
          <a:xfrm flipH="1" flipV="1">
            <a:off x="7320136" y="5229200"/>
            <a:ext cx="0" cy="381000"/>
          </a:xfrm>
          <a:prstGeom prst="line">
            <a:avLst/>
          </a:prstGeom>
          <a:noFill/>
          <a:ln w="9525">
            <a:solidFill>
              <a:schemeClr val="tx1"/>
            </a:solidFill>
            <a:round/>
            <a:headEnd/>
            <a:tailEnd type="triangle" w="med" len="med"/>
          </a:ln>
        </p:spPr>
        <p:txBody>
          <a:bodyPr/>
          <a:lstStyle/>
          <a:p>
            <a:endParaRPr lang="en-CA" sz="1800"/>
          </a:p>
        </p:txBody>
      </p:sp>
      <p:sp>
        <p:nvSpPr>
          <p:cNvPr id="39"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dirty="0"/>
              <a:t>position</a:t>
            </a:r>
          </a:p>
        </p:txBody>
      </p:sp>
      <p:sp>
        <p:nvSpPr>
          <p:cNvPr id="3" name="Slide Number Placeholder 2">
            <a:extLst>
              <a:ext uri="{FF2B5EF4-FFF2-40B4-BE49-F238E27FC236}">
                <a16:creationId xmlns:a16="http://schemas.microsoft.com/office/drawing/2014/main" id="{32C469E6-8904-08E3-A6FE-A0E54E76F7A9}"/>
              </a:ext>
            </a:extLst>
          </p:cNvPr>
          <p:cNvSpPr>
            <a:spLocks noGrp="1"/>
          </p:cNvSpPr>
          <p:nvPr>
            <p:ph type="sldNum" sz="quarter" idx="12"/>
          </p:nvPr>
        </p:nvSpPr>
        <p:spPr/>
        <p:txBody>
          <a:bodyPr/>
          <a:lstStyle/>
          <a:p>
            <a:fld id="{C4480B9F-7472-41D4-976E-7C2DC8934C50}" type="slidenum">
              <a:rPr lang="en-CA" smtClean="0"/>
              <a:t>15</a:t>
            </a:fld>
            <a:endParaRPr lang="en-US"/>
          </a:p>
        </p:txBody>
      </p:sp>
      <p:graphicFrame>
        <p:nvGraphicFramePr>
          <p:cNvPr id="5" name="Diagram 4">
            <a:extLst>
              <a:ext uri="{FF2B5EF4-FFF2-40B4-BE49-F238E27FC236}">
                <a16:creationId xmlns:a16="http://schemas.microsoft.com/office/drawing/2014/main" id="{9262D84E-ABA8-8739-410A-F90C2834F0DC}"/>
              </a:ext>
            </a:extLst>
          </p:cNvPr>
          <p:cNvGraphicFramePr/>
          <p:nvPr>
            <p:extLst>
              <p:ext uri="{D42A27DB-BD31-4B8C-83A1-F6EECF244321}">
                <p14:modId xmlns:p14="http://schemas.microsoft.com/office/powerpoint/2010/main" val="2631892525"/>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Arrow: Chevron 20">
            <a:extLst>
              <a:ext uri="{FF2B5EF4-FFF2-40B4-BE49-F238E27FC236}">
                <a16:creationId xmlns:a16="http://schemas.microsoft.com/office/drawing/2014/main" id="{D27D5505-1739-F535-C07D-4356B253741C}"/>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238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139 -0.00763 0.00278 -0.01156 0.00712 -0.01688 C 0.00972 -0.02729 0.01667 -0.034 0.02118 -0.04325 C 0.02448 -0.04255 0.03351 -0.04325 0.03663 -0.03747 C 0.04184 -0.02775 0.04132 -0.0185 0.04931 -0.01133 C 0.05556 -0.02405 0.05243 -0.0192 0.05781 -0.02636 C 0.06181 -0.01272 0.06059 -0.01943 0.06198 -0.00185 C 0.06302 0.01018 0.06042 0.02058 0.0691 0.02428 C 0.07552 0.02151 0.07431 0.01758 0.07743 0.00948 C 0.07795 0.00694 0.07795 0.00416 0.07882 0.00185 C 0.07951 -0.00023 0.0816 -0.00139 0.08177 -0.0037 C 0.08247 -0.01665 0.08125 -0.02775 0.07188 -0.03191 C 0.06806 -0.04741 0.08212 -0.04695 0.09011 -0.0488 C 0.09201 -0.0481 0.09462 -0.04903 0.09583 -0.04695 C 0.09809 -0.04348 0.10017 -0.0296 0.10139 -0.02428 C 0.10208 -0.02128 0.10608 -0.02428 0.10851 -0.02428 " pathEditMode="relative" ptsTypes="fffffffffffffffA">
                                      <p:cBhvr>
                                        <p:cTn id="6" dur="2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The gradient at the new position is not as large. The spins do not completely rephase.</a:t>
            </a:r>
            <a:endParaRPr lang="en-CA" sz="2400" dirty="0"/>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sp>
        <p:nvSpPr>
          <p:cNvPr id="20" name="TextBox 19"/>
          <p:cNvSpPr txBox="1"/>
          <p:nvPr/>
        </p:nvSpPr>
        <p:spPr>
          <a:xfrm>
            <a:off x="1775521" y="4653137"/>
            <a:ext cx="1586941" cy="646331"/>
          </a:xfrm>
          <a:prstGeom prst="rect">
            <a:avLst/>
          </a:prstGeom>
          <a:noFill/>
          <a:ln>
            <a:noFill/>
          </a:ln>
        </p:spPr>
        <p:txBody>
          <a:bodyPr wrap="square" rtlCol="0">
            <a:spAutoFit/>
          </a:bodyPr>
          <a:lstStyle/>
          <a:p>
            <a:r>
              <a:rPr lang="en-US" sz="1800" dirty="0"/>
              <a:t>Opposing gradient on</a:t>
            </a:r>
            <a:endParaRPr lang="en-CA" sz="1800" dirty="0"/>
          </a:p>
        </p:txBody>
      </p:sp>
      <p:sp>
        <p:nvSpPr>
          <p:cNvPr id="21" name="TextBox 20"/>
          <p:cNvSpPr txBox="1"/>
          <p:nvPr/>
        </p:nvSpPr>
        <p:spPr>
          <a:xfrm>
            <a:off x="8760296" y="5013177"/>
            <a:ext cx="1104982" cy="646331"/>
          </a:xfrm>
          <a:prstGeom prst="rect">
            <a:avLst/>
          </a:prstGeom>
          <a:noFill/>
          <a:ln>
            <a:noFill/>
          </a:ln>
        </p:spPr>
        <p:txBody>
          <a:bodyPr wrap="square" rtlCol="0">
            <a:spAutoFit/>
          </a:bodyPr>
          <a:lstStyle/>
          <a:p>
            <a:r>
              <a:rPr lang="en-US" sz="1800" dirty="0"/>
              <a:t>Partial</a:t>
            </a:r>
          </a:p>
          <a:p>
            <a:r>
              <a:rPr lang="en-US" sz="1800" dirty="0" err="1"/>
              <a:t>rephasing</a:t>
            </a:r>
            <a:endParaRPr lang="en-CA" sz="1800" dirty="0"/>
          </a:p>
        </p:txBody>
      </p:sp>
      <p:sp>
        <p:nvSpPr>
          <p:cNvPr id="22" name="TextBox 21"/>
          <p:cNvSpPr txBox="1"/>
          <p:nvPr/>
        </p:nvSpPr>
        <p:spPr>
          <a:xfrm>
            <a:off x="1775521" y="5435932"/>
            <a:ext cx="1584175" cy="369332"/>
          </a:xfrm>
          <a:prstGeom prst="rect">
            <a:avLst/>
          </a:prstGeom>
          <a:noFill/>
          <a:ln>
            <a:noFill/>
          </a:ln>
        </p:spPr>
        <p:txBody>
          <a:bodyPr wrap="square" rtlCol="0">
            <a:spAutoFit/>
          </a:bodyPr>
          <a:lstStyle/>
          <a:p>
            <a:r>
              <a:rPr lang="en-US" sz="1800" dirty="0"/>
              <a:t>Gradient off</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827748" y="476114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5720" y="5013176"/>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7748" y="5337211"/>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dirty="0"/>
              <a:t>position</a:t>
            </a:r>
          </a:p>
        </p:txBody>
      </p:sp>
      <p:sp>
        <p:nvSpPr>
          <p:cNvPr id="48"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32" name="Line 11"/>
          <p:cNvSpPr>
            <a:spLocks noChangeShapeType="1"/>
          </p:cNvSpPr>
          <p:nvPr/>
        </p:nvSpPr>
        <p:spPr bwMode="auto">
          <a:xfrm rot="7513415" flipH="1" flipV="1">
            <a:off x="6842111" y="5120872"/>
            <a:ext cx="1587" cy="381000"/>
          </a:xfrm>
          <a:prstGeom prst="line">
            <a:avLst/>
          </a:prstGeom>
          <a:noFill/>
          <a:ln w="9525">
            <a:solidFill>
              <a:schemeClr val="tx1"/>
            </a:solidFill>
            <a:round/>
            <a:headEnd/>
            <a:tailEnd type="triangle" w="med" len="med"/>
          </a:ln>
        </p:spPr>
        <p:txBody>
          <a:bodyPr/>
          <a:lstStyle/>
          <a:p>
            <a:endParaRPr lang="en-CA" sz="1800"/>
          </a:p>
        </p:txBody>
      </p:sp>
      <p:sp>
        <p:nvSpPr>
          <p:cNvPr id="38" name="Line 12"/>
          <p:cNvSpPr>
            <a:spLocks noChangeShapeType="1"/>
          </p:cNvSpPr>
          <p:nvPr/>
        </p:nvSpPr>
        <p:spPr bwMode="auto">
          <a:xfrm flipH="1" flipV="1">
            <a:off x="7320136" y="5229200"/>
            <a:ext cx="0" cy="381000"/>
          </a:xfrm>
          <a:prstGeom prst="line">
            <a:avLst/>
          </a:prstGeom>
          <a:noFill/>
          <a:ln w="9525">
            <a:solidFill>
              <a:schemeClr val="tx1"/>
            </a:solidFill>
            <a:round/>
            <a:headEnd/>
            <a:tailEnd type="triangle" w="med" len="med"/>
          </a:ln>
        </p:spPr>
        <p:txBody>
          <a:bodyPr/>
          <a:lstStyle/>
          <a:p>
            <a:endParaRPr lang="en-CA" sz="1800"/>
          </a:p>
        </p:txBody>
      </p:sp>
      <p:sp>
        <p:nvSpPr>
          <p:cNvPr id="3" name="Slide Number Placeholder 2">
            <a:extLst>
              <a:ext uri="{FF2B5EF4-FFF2-40B4-BE49-F238E27FC236}">
                <a16:creationId xmlns:a16="http://schemas.microsoft.com/office/drawing/2014/main" id="{3AA9E909-A50B-0A5F-3D23-11ECCD03401A}"/>
              </a:ext>
            </a:extLst>
          </p:cNvPr>
          <p:cNvSpPr>
            <a:spLocks noGrp="1"/>
          </p:cNvSpPr>
          <p:nvPr>
            <p:ph type="sldNum" sz="quarter" idx="12"/>
          </p:nvPr>
        </p:nvSpPr>
        <p:spPr/>
        <p:txBody>
          <a:bodyPr/>
          <a:lstStyle/>
          <a:p>
            <a:fld id="{C4480B9F-7472-41D4-976E-7C2DC8934C50}" type="slidenum">
              <a:rPr lang="en-CA" smtClean="0"/>
              <a:t>16</a:t>
            </a:fld>
            <a:endParaRPr lang="en-US"/>
          </a:p>
        </p:txBody>
      </p:sp>
      <p:graphicFrame>
        <p:nvGraphicFramePr>
          <p:cNvPr id="5" name="Diagram 4">
            <a:extLst>
              <a:ext uri="{FF2B5EF4-FFF2-40B4-BE49-F238E27FC236}">
                <a16:creationId xmlns:a16="http://schemas.microsoft.com/office/drawing/2014/main" id="{455D4C23-F4E4-F2F3-ED2F-FC4B3EBEE3DD}"/>
              </a:ext>
            </a:extLst>
          </p:cNvPr>
          <p:cNvGraphicFramePr/>
          <p:nvPr>
            <p:extLst>
              <p:ext uri="{D42A27DB-BD31-4B8C-83A1-F6EECF244321}">
                <p14:modId xmlns:p14="http://schemas.microsoft.com/office/powerpoint/2010/main" val="2437267021"/>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Arrow: Chevron 27">
            <a:extLst>
              <a:ext uri="{FF2B5EF4-FFF2-40B4-BE49-F238E27FC236}">
                <a16:creationId xmlns:a16="http://schemas.microsoft.com/office/drawing/2014/main" id="{28FA9AAE-B01D-765F-4C01-5AB70F9E8571}"/>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938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8" presetClass="emph" presetSubtype="0" fill="hold" grpId="0" nodeType="withEffect">
                                  <p:stCondLst>
                                    <p:cond delay="0"/>
                                  </p:stCondLst>
                                  <p:childTnLst>
                                    <p:animRot by="9000000">
                                      <p:cBhvr>
                                        <p:cTn id="8" dur="1000" fill="hold"/>
                                        <p:tgtEl>
                                          <p:spTgt spid="32"/>
                                        </p:tgtEl>
                                        <p:attrNameLst>
                                          <p:attrName>r</p:attrName>
                                        </p:attrNameLst>
                                      </p:cBhvr>
                                    </p:animRot>
                                  </p:childTnLst>
                                </p:cTn>
                              </p:par>
                              <p:par>
                                <p:cTn id="9" presetID="8" presetClass="emph" presetSubtype="0" fill="hold" grpId="0" nodeType="withEffect">
                                  <p:stCondLst>
                                    <p:cond delay="0"/>
                                  </p:stCondLst>
                                  <p:childTnLst>
                                    <p:animRot by="7200000">
                                      <p:cBhvr>
                                        <p:cTn id="10" dur="1000" fill="hold"/>
                                        <p:tgtEl>
                                          <p:spTgt spid="38"/>
                                        </p:tgtEl>
                                        <p:attrNameLst>
                                          <p:attrName>r</p:attrName>
                                        </p:attrNameLst>
                                      </p:cBhvr>
                                    </p:animRo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2"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Summing all spins at all positions in the voxel, they are no longer in phase and we get a much smaller signal (the signal attenuates more when spins have moved more)</a:t>
            </a:r>
            <a:endParaRPr lang="en-CA" sz="2400" dirty="0"/>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15" name="Straight Connector 14"/>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75520" y="2123564"/>
            <a:ext cx="1299908" cy="369332"/>
          </a:xfrm>
          <a:prstGeom prst="rect">
            <a:avLst/>
          </a:prstGeom>
          <a:noFill/>
          <a:ln>
            <a:noFill/>
          </a:ln>
        </p:spPr>
        <p:txBody>
          <a:bodyPr wrap="square" rtlCol="0">
            <a:spAutoFit/>
          </a:bodyPr>
          <a:lstStyle/>
          <a:p>
            <a:r>
              <a:rPr lang="en-US" sz="1800" dirty="0"/>
              <a:t>Gradient on</a:t>
            </a:r>
            <a:endParaRPr lang="en-CA" sz="1800" dirty="0"/>
          </a:p>
        </p:txBody>
      </p:sp>
      <p:sp>
        <p:nvSpPr>
          <p:cNvPr id="18" name="TextBox 17"/>
          <p:cNvSpPr txBox="1"/>
          <p:nvPr/>
        </p:nvSpPr>
        <p:spPr>
          <a:xfrm>
            <a:off x="1775521" y="2627620"/>
            <a:ext cx="1316899" cy="369332"/>
          </a:xfrm>
          <a:prstGeom prst="rect">
            <a:avLst/>
          </a:prstGeom>
          <a:noFill/>
          <a:ln>
            <a:noFill/>
          </a:ln>
        </p:spPr>
        <p:txBody>
          <a:bodyPr wrap="square" rtlCol="0">
            <a:spAutoFit/>
          </a:bodyPr>
          <a:lstStyle/>
          <a:p>
            <a:r>
              <a:rPr lang="en-US" sz="1800" dirty="0"/>
              <a:t>Gradient off</a:t>
            </a:r>
            <a:endParaRPr lang="en-CA" sz="1800" dirty="0"/>
          </a:p>
        </p:txBody>
      </p:sp>
      <p:sp>
        <p:nvSpPr>
          <p:cNvPr id="19" name="TextBox 18"/>
          <p:cNvSpPr txBox="1"/>
          <p:nvPr/>
        </p:nvSpPr>
        <p:spPr>
          <a:xfrm>
            <a:off x="1775521" y="3717032"/>
            <a:ext cx="637739" cy="369332"/>
          </a:xfrm>
          <a:prstGeom prst="rect">
            <a:avLst/>
          </a:prstGeom>
          <a:noFill/>
          <a:ln>
            <a:noFill/>
          </a:ln>
        </p:spPr>
        <p:txBody>
          <a:bodyPr wrap="square" rtlCol="0">
            <a:spAutoFit/>
          </a:bodyPr>
          <a:lstStyle/>
          <a:p>
            <a:r>
              <a:rPr lang="en-US" sz="1800" dirty="0"/>
              <a:t>Wait</a:t>
            </a:r>
            <a:endParaRPr lang="en-CA" sz="1800" dirty="0"/>
          </a:p>
        </p:txBody>
      </p:sp>
      <p:sp>
        <p:nvSpPr>
          <p:cNvPr id="20" name="TextBox 19"/>
          <p:cNvSpPr txBox="1"/>
          <p:nvPr/>
        </p:nvSpPr>
        <p:spPr>
          <a:xfrm>
            <a:off x="1775521" y="4653137"/>
            <a:ext cx="1586941" cy="646331"/>
          </a:xfrm>
          <a:prstGeom prst="rect">
            <a:avLst/>
          </a:prstGeom>
          <a:noFill/>
          <a:ln>
            <a:noFill/>
          </a:ln>
        </p:spPr>
        <p:txBody>
          <a:bodyPr wrap="square" rtlCol="0">
            <a:spAutoFit/>
          </a:bodyPr>
          <a:lstStyle/>
          <a:p>
            <a:r>
              <a:rPr lang="en-US" sz="1800" dirty="0"/>
              <a:t>Opposing gradient on</a:t>
            </a:r>
            <a:endParaRPr lang="en-CA" sz="1800" dirty="0"/>
          </a:p>
        </p:txBody>
      </p:sp>
      <p:sp>
        <p:nvSpPr>
          <p:cNvPr id="21" name="TextBox 20"/>
          <p:cNvSpPr txBox="1"/>
          <p:nvPr/>
        </p:nvSpPr>
        <p:spPr>
          <a:xfrm>
            <a:off x="8760296" y="5013177"/>
            <a:ext cx="1104982" cy="646331"/>
          </a:xfrm>
          <a:prstGeom prst="rect">
            <a:avLst/>
          </a:prstGeom>
          <a:noFill/>
          <a:ln>
            <a:noFill/>
          </a:ln>
        </p:spPr>
        <p:txBody>
          <a:bodyPr wrap="square" rtlCol="0">
            <a:spAutoFit/>
          </a:bodyPr>
          <a:lstStyle/>
          <a:p>
            <a:r>
              <a:rPr lang="en-US" sz="1800" dirty="0"/>
              <a:t>Partial</a:t>
            </a:r>
          </a:p>
          <a:p>
            <a:r>
              <a:rPr lang="en-US" sz="1800" dirty="0" err="1"/>
              <a:t>rephasing</a:t>
            </a:r>
            <a:endParaRPr lang="en-CA" sz="1800" dirty="0"/>
          </a:p>
        </p:txBody>
      </p:sp>
      <p:sp>
        <p:nvSpPr>
          <p:cNvPr id="22" name="TextBox 21"/>
          <p:cNvSpPr txBox="1"/>
          <p:nvPr/>
        </p:nvSpPr>
        <p:spPr>
          <a:xfrm>
            <a:off x="1775521" y="5435932"/>
            <a:ext cx="1584175" cy="369332"/>
          </a:xfrm>
          <a:prstGeom prst="rect">
            <a:avLst/>
          </a:prstGeom>
          <a:noFill/>
          <a:ln>
            <a:noFill/>
          </a:ln>
        </p:spPr>
        <p:txBody>
          <a:bodyPr wrap="square" rtlCol="0">
            <a:spAutoFit/>
          </a:bodyPr>
          <a:lstStyle/>
          <a:p>
            <a:r>
              <a:rPr lang="en-US" sz="1800" dirty="0"/>
              <a:t>Gradient off</a:t>
            </a:r>
            <a:endParaRPr lang="en-CA" sz="1800" dirty="0"/>
          </a:p>
        </p:txBody>
      </p:sp>
      <p:cxnSp>
        <p:nvCxnSpPr>
          <p:cNvPr id="24" name="Straight Connector 23"/>
          <p:cNvCxnSpPr/>
          <p:nvPr/>
        </p:nvCxnSpPr>
        <p:spPr>
          <a:xfrm rot="16200000">
            <a:off x="4331804" y="2024845"/>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3832" y="2276872"/>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79776" y="2852936"/>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4331804" y="260090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827748" y="4761148"/>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5720" y="5013176"/>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7748" y="5337211"/>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775520" y="6021288"/>
            <a:ext cx="1656184" cy="369332"/>
          </a:xfrm>
          <a:prstGeom prst="rect">
            <a:avLst/>
          </a:prstGeom>
          <a:noFill/>
          <a:ln>
            <a:noFill/>
          </a:ln>
        </p:spPr>
        <p:txBody>
          <a:bodyPr wrap="square" rtlCol="0">
            <a:spAutoFit/>
          </a:bodyPr>
          <a:lstStyle/>
          <a:p>
            <a:r>
              <a:rPr lang="en-US" sz="1800" dirty="0"/>
              <a:t>Acquire signal</a:t>
            </a:r>
            <a:endParaRPr lang="en-CA" sz="1800" dirty="0"/>
          </a:p>
        </p:txBody>
      </p:sp>
      <p:cxnSp>
        <p:nvCxnSpPr>
          <p:cNvPr id="37" name="Straight Connector 36"/>
          <p:cNvCxnSpPr/>
          <p:nvPr/>
        </p:nvCxnSpPr>
        <p:spPr>
          <a:xfrm>
            <a:off x="4079776" y="558924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4" name="Line 16"/>
          <p:cNvSpPr>
            <a:spLocks noChangeShapeType="1"/>
          </p:cNvSpPr>
          <p:nvPr/>
        </p:nvSpPr>
        <p:spPr bwMode="auto">
          <a:xfrm>
            <a:off x="4871864" y="4934495"/>
            <a:ext cx="2952328" cy="647328"/>
          </a:xfrm>
          <a:prstGeom prst="line">
            <a:avLst/>
          </a:prstGeom>
          <a:noFill/>
          <a:ln w="12700">
            <a:solidFill>
              <a:schemeClr val="tx1"/>
            </a:solidFill>
            <a:round/>
            <a:headEnd/>
            <a:tailEnd/>
          </a:ln>
        </p:spPr>
        <p:txBody>
          <a:bodyPr/>
          <a:lstStyle/>
          <a:p>
            <a:endParaRPr lang="en-CA" sz="1800"/>
          </a:p>
        </p:txBody>
      </p:sp>
      <p:sp>
        <p:nvSpPr>
          <p:cNvPr id="45" name="Line 17"/>
          <p:cNvSpPr>
            <a:spLocks noChangeShapeType="1"/>
          </p:cNvSpPr>
          <p:nvPr/>
        </p:nvSpPr>
        <p:spPr bwMode="auto">
          <a:xfrm>
            <a:off x="4871864" y="5006503"/>
            <a:ext cx="0" cy="655712"/>
          </a:xfrm>
          <a:prstGeom prst="line">
            <a:avLst/>
          </a:prstGeom>
          <a:noFill/>
          <a:ln w="28575">
            <a:solidFill>
              <a:schemeClr val="tx1"/>
            </a:solidFill>
            <a:round/>
            <a:headEnd/>
            <a:tailEnd/>
          </a:ln>
        </p:spPr>
        <p:txBody>
          <a:bodyPr/>
          <a:lstStyle/>
          <a:p>
            <a:endParaRPr lang="en-CA" sz="1800"/>
          </a:p>
        </p:txBody>
      </p:sp>
      <p:sp>
        <p:nvSpPr>
          <p:cNvPr id="46" name="Line 18"/>
          <p:cNvSpPr>
            <a:spLocks noChangeShapeType="1"/>
          </p:cNvSpPr>
          <p:nvPr/>
        </p:nvSpPr>
        <p:spPr bwMode="auto">
          <a:xfrm>
            <a:off x="4871864" y="5654575"/>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5654576"/>
            <a:ext cx="971550" cy="366713"/>
          </a:xfrm>
          <a:prstGeom prst="rect">
            <a:avLst/>
          </a:prstGeom>
          <a:noFill/>
          <a:ln w="9525">
            <a:noFill/>
            <a:miter lim="800000"/>
            <a:headEnd/>
            <a:tailEnd/>
          </a:ln>
        </p:spPr>
        <p:txBody>
          <a:bodyPr wrap="square">
            <a:spAutoFit/>
          </a:bodyPr>
          <a:lstStyle/>
          <a:p>
            <a:r>
              <a:rPr lang="en-US" sz="1800" dirty="0"/>
              <a:t>position</a:t>
            </a:r>
          </a:p>
        </p:txBody>
      </p:sp>
      <p:sp>
        <p:nvSpPr>
          <p:cNvPr id="48" name="Text Box 20"/>
          <p:cNvSpPr txBox="1">
            <a:spLocks noChangeArrowheads="1"/>
          </p:cNvSpPr>
          <p:nvPr/>
        </p:nvSpPr>
        <p:spPr bwMode="auto">
          <a:xfrm>
            <a:off x="4727848" y="4718471"/>
            <a:ext cx="720080" cy="369332"/>
          </a:xfrm>
          <a:prstGeom prst="rect">
            <a:avLst/>
          </a:prstGeom>
          <a:noFill/>
          <a:ln w="9525">
            <a:noFill/>
            <a:miter lim="800000"/>
            <a:headEnd/>
            <a:tailEnd/>
          </a:ln>
        </p:spPr>
        <p:txBody>
          <a:bodyPr wrap="square">
            <a:spAutoFit/>
          </a:bodyPr>
          <a:lstStyle/>
          <a:p>
            <a:r>
              <a:rPr lang="en-US" sz="1800" dirty="0" err="1"/>
              <a:t>dB</a:t>
            </a:r>
            <a:r>
              <a:rPr lang="en-US" sz="1800" baseline="-25000" dirty="0" err="1"/>
              <a:t>z</a:t>
            </a:r>
            <a:endParaRPr lang="en-US" sz="1800" baseline="-25000" dirty="0"/>
          </a:p>
        </p:txBody>
      </p:sp>
      <p:sp>
        <p:nvSpPr>
          <p:cNvPr id="32" name="Line 11"/>
          <p:cNvSpPr>
            <a:spLocks noChangeShapeType="1"/>
          </p:cNvSpPr>
          <p:nvPr/>
        </p:nvSpPr>
        <p:spPr bwMode="auto">
          <a:xfrm rot="16500000" flipH="1" flipV="1">
            <a:off x="6927074" y="5174413"/>
            <a:ext cx="1587" cy="381000"/>
          </a:xfrm>
          <a:prstGeom prst="line">
            <a:avLst/>
          </a:prstGeom>
          <a:noFill/>
          <a:ln w="9525">
            <a:solidFill>
              <a:schemeClr val="tx1"/>
            </a:solidFill>
            <a:round/>
            <a:headEnd/>
            <a:tailEnd type="triangle" w="med" len="med"/>
          </a:ln>
        </p:spPr>
        <p:txBody>
          <a:bodyPr/>
          <a:lstStyle/>
          <a:p>
            <a:endParaRPr lang="en-CA" sz="1800"/>
          </a:p>
        </p:txBody>
      </p:sp>
      <p:sp>
        <p:nvSpPr>
          <p:cNvPr id="38" name="Line 12"/>
          <p:cNvSpPr>
            <a:spLocks noChangeShapeType="1"/>
          </p:cNvSpPr>
          <p:nvPr/>
        </p:nvSpPr>
        <p:spPr bwMode="auto">
          <a:xfrm rot="7200000" flipH="1" flipV="1">
            <a:off x="7296774" y="5170631"/>
            <a:ext cx="0" cy="381000"/>
          </a:xfrm>
          <a:prstGeom prst="line">
            <a:avLst/>
          </a:prstGeom>
          <a:noFill/>
          <a:ln w="9525">
            <a:solidFill>
              <a:schemeClr val="tx1"/>
            </a:solidFill>
            <a:round/>
            <a:headEnd/>
            <a:tailEnd type="triangle" w="med" len="med"/>
          </a:ln>
        </p:spPr>
        <p:txBody>
          <a:bodyPr/>
          <a:lstStyle/>
          <a:p>
            <a:endParaRPr lang="en-CA" sz="1800"/>
          </a:p>
        </p:txBody>
      </p:sp>
      <p:cxnSp>
        <p:nvCxnSpPr>
          <p:cNvPr id="31" name="Straight Arrow Connector 30"/>
          <p:cNvCxnSpPr/>
          <p:nvPr/>
        </p:nvCxnSpPr>
        <p:spPr>
          <a:xfrm flipH="1">
            <a:off x="6312024" y="6237312"/>
            <a:ext cx="216024" cy="216024"/>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558D03E-A530-4B06-98F8-14478910ADC2}"/>
              </a:ext>
            </a:extLst>
          </p:cNvPr>
          <p:cNvSpPr>
            <a:spLocks noGrp="1"/>
          </p:cNvSpPr>
          <p:nvPr>
            <p:ph type="sldNum" sz="quarter" idx="12"/>
          </p:nvPr>
        </p:nvSpPr>
        <p:spPr/>
        <p:txBody>
          <a:bodyPr/>
          <a:lstStyle/>
          <a:p>
            <a:fld id="{C4480B9F-7472-41D4-976E-7C2DC8934C50}" type="slidenum">
              <a:rPr lang="en-CA" smtClean="0"/>
              <a:t>17</a:t>
            </a:fld>
            <a:endParaRPr lang="en-US"/>
          </a:p>
        </p:txBody>
      </p:sp>
    </p:spTree>
    <p:extLst>
      <p:ext uri="{BB962C8B-B14F-4D97-AF65-F5344CB8AC3E}">
        <p14:creationId xmlns:p14="http://schemas.microsoft.com/office/powerpoint/2010/main" val="135611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buttons with multiple dots&#10;&#10;AI-generated content may be incorrect.">
            <a:extLst>
              <a:ext uri="{FF2B5EF4-FFF2-40B4-BE49-F238E27FC236}">
                <a16:creationId xmlns:a16="http://schemas.microsoft.com/office/drawing/2014/main" id="{21CD1083-C940-6050-D435-323CC4739627}"/>
              </a:ext>
            </a:extLst>
          </p:cNvPr>
          <p:cNvPicPr>
            <a:picLocks noChangeAspect="1"/>
          </p:cNvPicPr>
          <p:nvPr/>
        </p:nvPicPr>
        <p:blipFill>
          <a:blip r:embed="rId2"/>
          <a:stretch>
            <a:fillRect/>
          </a:stretch>
        </p:blipFill>
        <p:spPr>
          <a:xfrm>
            <a:off x="68036" y="1169338"/>
            <a:ext cx="6400462" cy="4974337"/>
          </a:xfrm>
          <a:prstGeom prst="rect">
            <a:avLst/>
          </a:prstGeom>
        </p:spPr>
      </p:pic>
      <p:sp>
        <p:nvSpPr>
          <p:cNvPr id="2" name="Title 1">
            <a:extLst>
              <a:ext uri="{FF2B5EF4-FFF2-40B4-BE49-F238E27FC236}">
                <a16:creationId xmlns:a16="http://schemas.microsoft.com/office/drawing/2014/main" id="{2B944EA4-A866-CC41-43FA-E3F6F6B14054}"/>
              </a:ext>
            </a:extLst>
          </p:cNvPr>
          <p:cNvSpPr>
            <a:spLocks noGrp="1"/>
          </p:cNvSpPr>
          <p:nvPr>
            <p:ph type="title"/>
          </p:nvPr>
        </p:nvSpPr>
        <p:spPr/>
        <p:txBody>
          <a:bodyPr/>
          <a:lstStyle/>
          <a:p>
            <a:r>
              <a:rPr lang="en-US" dirty="0">
                <a:ea typeface="Calibri"/>
                <a:cs typeface="Calibri"/>
              </a:rPr>
              <a:t>When water moves, DWI signal gets lower</a:t>
            </a:r>
            <a:endParaRPr lang="en-US" dirty="0"/>
          </a:p>
        </p:txBody>
      </p:sp>
      <p:sp>
        <p:nvSpPr>
          <p:cNvPr id="34" name="TextBox 33">
            <a:extLst>
              <a:ext uri="{FF2B5EF4-FFF2-40B4-BE49-F238E27FC236}">
                <a16:creationId xmlns:a16="http://schemas.microsoft.com/office/drawing/2014/main" id="{4BD28BCD-16D0-4DFC-C4FA-7BBB4FFB9FD0}"/>
              </a:ext>
            </a:extLst>
          </p:cNvPr>
          <p:cNvSpPr txBox="1"/>
          <p:nvPr/>
        </p:nvSpPr>
        <p:spPr>
          <a:xfrm>
            <a:off x="6643405" y="2672319"/>
            <a:ext cx="514249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How much lower depends on</a:t>
            </a:r>
          </a:p>
          <a:p>
            <a:pPr marL="285750" indent="-285750">
              <a:buFont typeface="Arial"/>
              <a:buChar char="•"/>
            </a:pPr>
            <a:r>
              <a:rPr lang="en-US" sz="2000" dirty="0">
                <a:ea typeface="Calibri"/>
                <a:cs typeface="Calibri"/>
              </a:rPr>
              <a:t>Scan parameters: gradient amplitude (G), gradient duration (δ), gradient separation (Δ)</a:t>
            </a:r>
          </a:p>
          <a:p>
            <a:pPr marL="285750" indent="-285750">
              <a:buFont typeface="Arial"/>
              <a:buChar char="•"/>
            </a:pPr>
            <a:r>
              <a:rPr lang="en-US" sz="2000" dirty="0">
                <a:ea typeface="Calibri"/>
                <a:cs typeface="Calibri"/>
              </a:rPr>
              <a:t>Tissue properties</a:t>
            </a:r>
          </a:p>
          <a:p>
            <a:endParaRPr lang="en-US" sz="2000" dirty="0">
              <a:ea typeface="Calibri"/>
              <a:cs typeface="Calibri"/>
            </a:endParaRPr>
          </a:p>
        </p:txBody>
      </p:sp>
      <p:cxnSp>
        <p:nvCxnSpPr>
          <p:cNvPr id="37" name="Straight Arrow Connector 36">
            <a:extLst>
              <a:ext uri="{FF2B5EF4-FFF2-40B4-BE49-F238E27FC236}">
                <a16:creationId xmlns:a16="http://schemas.microsoft.com/office/drawing/2014/main" id="{8A6CEBBD-B455-FE82-C9FA-652761C33731}"/>
              </a:ext>
            </a:extLst>
          </p:cNvPr>
          <p:cNvCxnSpPr/>
          <p:nvPr/>
        </p:nvCxnSpPr>
        <p:spPr>
          <a:xfrm>
            <a:off x="5305063" y="1745847"/>
            <a:ext cx="183265" cy="19291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3E34C2-EE60-28DC-9EA0-9813BEF53F19}"/>
              </a:ext>
            </a:extLst>
          </p:cNvPr>
          <p:cNvCxnSpPr>
            <a:cxnSpLocks/>
          </p:cNvCxnSpPr>
          <p:nvPr/>
        </p:nvCxnSpPr>
        <p:spPr>
          <a:xfrm flipH="1">
            <a:off x="5883977" y="1775329"/>
            <a:ext cx="178170" cy="1663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2B41663-7CA7-9E8C-0141-D160B768E92D}"/>
              </a:ext>
            </a:extLst>
          </p:cNvPr>
          <p:cNvSpPr txBox="1"/>
          <p:nvPr/>
        </p:nvSpPr>
        <p:spPr>
          <a:xfrm>
            <a:off x="5063923" y="1533645"/>
            <a:ext cx="684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8DB3E2"/>
                </a:solidFill>
                <a:ea typeface="Calibri"/>
                <a:cs typeface="Calibri"/>
              </a:rPr>
              <a:t>water</a:t>
            </a:r>
          </a:p>
        </p:txBody>
      </p:sp>
      <p:sp>
        <p:nvSpPr>
          <p:cNvPr id="40" name="TextBox 39">
            <a:extLst>
              <a:ext uri="{FF2B5EF4-FFF2-40B4-BE49-F238E27FC236}">
                <a16:creationId xmlns:a16="http://schemas.microsoft.com/office/drawing/2014/main" id="{E2A667FF-CE8F-04DB-D1A7-B5185B665BD3}"/>
              </a:ext>
            </a:extLst>
          </p:cNvPr>
          <p:cNvSpPr txBox="1"/>
          <p:nvPr/>
        </p:nvSpPr>
        <p:spPr>
          <a:xfrm>
            <a:off x="5835568" y="1563855"/>
            <a:ext cx="684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FFC000"/>
                </a:solidFill>
                <a:ea typeface="Calibri"/>
                <a:cs typeface="Calibri"/>
              </a:rPr>
              <a:t>cells</a:t>
            </a:r>
          </a:p>
        </p:txBody>
      </p:sp>
      <p:sp>
        <p:nvSpPr>
          <p:cNvPr id="42" name="TextBox 41">
            <a:extLst>
              <a:ext uri="{FF2B5EF4-FFF2-40B4-BE49-F238E27FC236}">
                <a16:creationId xmlns:a16="http://schemas.microsoft.com/office/drawing/2014/main" id="{E07308E8-16C1-AC72-AFD3-7A6A5DE90741}"/>
              </a:ext>
            </a:extLst>
          </p:cNvPr>
          <p:cNvSpPr txBox="1"/>
          <p:nvPr/>
        </p:nvSpPr>
        <p:spPr>
          <a:xfrm>
            <a:off x="6641476" y="4660596"/>
            <a:ext cx="515540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Can we go beyond DWI and quantify diffusion?</a:t>
            </a:r>
          </a:p>
          <a:p>
            <a:r>
              <a:rPr lang="en-US" sz="2000" dirty="0">
                <a:ea typeface="Calibri"/>
                <a:cs typeface="Calibri"/>
              </a:rPr>
              <a:t>Where are these parameters on the scanner?</a:t>
            </a:r>
            <a:endParaRPr lang="en-US" sz="2000">
              <a:ea typeface="Calibri"/>
              <a:cs typeface="Calibri"/>
            </a:endParaRPr>
          </a:p>
          <a:p>
            <a:r>
              <a:rPr lang="en-US" sz="2000" dirty="0">
                <a:ea typeface="Calibri"/>
                <a:cs typeface="Calibri"/>
              </a:rPr>
              <a:t>Which should you set and to what values?</a:t>
            </a:r>
          </a:p>
        </p:txBody>
      </p:sp>
      <p:pic>
        <p:nvPicPr>
          <p:cNvPr id="3" name="Picture 2" descr="A graph of a graph&#10;&#10;AI-generated content may be incorrect.">
            <a:extLst>
              <a:ext uri="{FF2B5EF4-FFF2-40B4-BE49-F238E27FC236}">
                <a16:creationId xmlns:a16="http://schemas.microsoft.com/office/drawing/2014/main" id="{0D654AC0-FA6F-95DF-C3FB-1C9543D81FA9}"/>
              </a:ext>
            </a:extLst>
          </p:cNvPr>
          <p:cNvPicPr>
            <a:picLocks noChangeAspect="1"/>
          </p:cNvPicPr>
          <p:nvPr/>
        </p:nvPicPr>
        <p:blipFill>
          <a:blip r:embed="rId3"/>
          <a:stretch>
            <a:fillRect/>
          </a:stretch>
        </p:blipFill>
        <p:spPr>
          <a:xfrm>
            <a:off x="6632952" y="1157368"/>
            <a:ext cx="4686300" cy="1314450"/>
          </a:xfrm>
          <a:prstGeom prst="rect">
            <a:avLst/>
          </a:prstGeom>
        </p:spPr>
      </p:pic>
      <p:sp>
        <p:nvSpPr>
          <p:cNvPr id="5" name="Slide Number Placeholder 4">
            <a:extLst>
              <a:ext uri="{FF2B5EF4-FFF2-40B4-BE49-F238E27FC236}">
                <a16:creationId xmlns:a16="http://schemas.microsoft.com/office/drawing/2014/main" id="{8111B5BE-F737-6763-5970-98B534DAC7FC}"/>
              </a:ext>
            </a:extLst>
          </p:cNvPr>
          <p:cNvSpPr>
            <a:spLocks noGrp="1"/>
          </p:cNvSpPr>
          <p:nvPr>
            <p:ph type="sldNum" idx="12"/>
          </p:nvPr>
        </p:nvSpPr>
        <p:spPr/>
        <p:txBody>
          <a:bodyPr/>
          <a:lstStyle/>
          <a:p>
            <a:fld id="{AAE98EC0-0903-4D3F-82FE-7101F39C75C1}" type="slidenum">
              <a:rPr lang="en-US"/>
              <a:t>18</a:t>
            </a:fld>
            <a:endParaRPr lang="en-US"/>
          </a:p>
        </p:txBody>
      </p:sp>
      <p:graphicFrame>
        <p:nvGraphicFramePr>
          <p:cNvPr id="7" name="Diagram 6">
            <a:extLst>
              <a:ext uri="{FF2B5EF4-FFF2-40B4-BE49-F238E27FC236}">
                <a16:creationId xmlns:a16="http://schemas.microsoft.com/office/drawing/2014/main" id="{8870B719-03F8-3465-28EE-27F187FC85F2}"/>
              </a:ext>
            </a:extLst>
          </p:cNvPr>
          <p:cNvGraphicFramePr/>
          <p:nvPr>
            <p:extLst>
              <p:ext uri="{D42A27DB-BD31-4B8C-83A1-F6EECF244321}">
                <p14:modId xmlns:p14="http://schemas.microsoft.com/office/powerpoint/2010/main" val="621807140"/>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Arrow: Chevron 17">
            <a:extLst>
              <a:ext uri="{FF2B5EF4-FFF2-40B4-BE49-F238E27FC236}">
                <a16:creationId xmlns:a16="http://schemas.microsoft.com/office/drawing/2014/main" id="{B28DDF89-A627-F0D5-2166-13D2B14B4ACB}"/>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6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9" grpId="0"/>
      <p:bldP spid="40" grpId="0"/>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Quantification: b-value and Apparent Diffusion Coefficient (ADC)</a:t>
            </a:r>
          </a:p>
        </p:txBody>
      </p:sp>
      <p:pic>
        <p:nvPicPr>
          <p:cNvPr id="18" name="Picture 17" descr="A close-up of a button&#10;&#10;AI-generated content may be incorrect.">
            <a:extLst>
              <a:ext uri="{FF2B5EF4-FFF2-40B4-BE49-F238E27FC236}">
                <a16:creationId xmlns:a16="http://schemas.microsoft.com/office/drawing/2014/main" id="{96435FB9-47D0-5B03-7F1F-E5E816C277C5}"/>
              </a:ext>
            </a:extLst>
          </p:cNvPr>
          <p:cNvPicPr>
            <a:picLocks noChangeAspect="1"/>
          </p:cNvPicPr>
          <p:nvPr/>
        </p:nvPicPr>
        <p:blipFill>
          <a:blip r:embed="rId2"/>
          <a:srcRect r="20404" b="440"/>
          <a:stretch>
            <a:fillRect/>
          </a:stretch>
        </p:blipFill>
        <p:spPr>
          <a:xfrm>
            <a:off x="5894293" y="1172882"/>
            <a:ext cx="6252885" cy="1553901"/>
          </a:xfrm>
          <a:prstGeom prst="rect">
            <a:avLst/>
          </a:prstGeom>
        </p:spPr>
      </p:pic>
      <p:pic>
        <p:nvPicPr>
          <p:cNvPr id="23" name="Picture 22" descr="A screenshot of a cell diagram&#10;&#10;AI-generated content may be incorrect.">
            <a:extLst>
              <a:ext uri="{FF2B5EF4-FFF2-40B4-BE49-F238E27FC236}">
                <a16:creationId xmlns:a16="http://schemas.microsoft.com/office/drawing/2014/main" id="{E4A122D2-0E9F-3473-4A16-8EC3CAE89BF7}"/>
              </a:ext>
            </a:extLst>
          </p:cNvPr>
          <p:cNvPicPr>
            <a:picLocks noChangeAspect="1"/>
          </p:cNvPicPr>
          <p:nvPr/>
        </p:nvPicPr>
        <p:blipFill>
          <a:blip r:embed="rId3"/>
          <a:srcRect t="3681" r="460" b="88344"/>
          <a:stretch>
            <a:fillRect/>
          </a:stretch>
        </p:blipFill>
        <p:spPr>
          <a:xfrm>
            <a:off x="6589059" y="2701462"/>
            <a:ext cx="4852152" cy="291365"/>
          </a:xfrm>
          <a:prstGeom prst="rect">
            <a:avLst/>
          </a:prstGeom>
        </p:spPr>
      </p:pic>
      <p:sp>
        <p:nvSpPr>
          <p:cNvPr id="29" name="Content Placeholder 2">
            <a:extLst>
              <a:ext uri="{FF2B5EF4-FFF2-40B4-BE49-F238E27FC236}">
                <a16:creationId xmlns:a16="http://schemas.microsoft.com/office/drawing/2014/main" id="{96A22455-2D20-DCB6-88FC-DA08F1E2792C}"/>
              </a:ext>
            </a:extLst>
          </p:cNvPr>
          <p:cNvSpPr txBox="1">
            <a:spLocks/>
          </p:cNvSpPr>
          <p:nvPr/>
        </p:nvSpPr>
        <p:spPr>
          <a:xfrm>
            <a:off x="609480" y="1507836"/>
            <a:ext cx="5324676" cy="4536765"/>
          </a:xfrm>
          <a:prstGeom prst="rect">
            <a:avLst/>
          </a:prstGeom>
          <a:noFill/>
          <a:ln w="0">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b-value summarizes the scan parameters into one number:</a:t>
            </a:r>
            <a:br>
              <a:rPr lang="en-US" dirty="0"/>
            </a:br>
            <a:r>
              <a:rPr lang="el-GR" dirty="0"/>
              <a:t>b=(</a:t>
            </a:r>
            <a:r>
              <a:rPr lang="el-GR" dirty="0" err="1"/>
              <a:t>γGδ</a:t>
            </a:r>
            <a:r>
              <a:rPr lang="el-GR" dirty="0"/>
              <a:t>)</a:t>
            </a:r>
            <a:r>
              <a:rPr lang="el-GR" baseline="30000" dirty="0"/>
              <a:t>2</a:t>
            </a:r>
            <a:r>
              <a:rPr lang="el-GR" dirty="0"/>
              <a:t>(Δ-δ/3)</a:t>
            </a:r>
            <a:endParaRPr lang="en-US" dirty="0"/>
          </a:p>
          <a:p>
            <a:endParaRPr lang="el-GR" dirty="0"/>
          </a:p>
          <a:p>
            <a:endParaRPr lang="en-US" dirty="0"/>
          </a:p>
          <a:p>
            <a:r>
              <a:rPr lang="en-US" dirty="0">
                <a:ea typeface="Calibri"/>
                <a:cs typeface="Calibri"/>
              </a:rPr>
              <a:t>For Gaussian diffusion:</a:t>
            </a:r>
            <a:br>
              <a:rPr lang="en-US" dirty="0">
                <a:ea typeface="Calibri"/>
                <a:cs typeface="Calibri"/>
              </a:rPr>
            </a:br>
            <a:r>
              <a:rPr lang="en-US" dirty="0">
                <a:ea typeface="Calibri"/>
                <a:cs typeface="Calibri"/>
              </a:rPr>
              <a:t>ln(S/S</a:t>
            </a:r>
            <a:r>
              <a:rPr lang="en-US" baseline="-25000" dirty="0">
                <a:ea typeface="Calibri"/>
                <a:cs typeface="Calibri"/>
              </a:rPr>
              <a:t>0</a:t>
            </a:r>
            <a:r>
              <a:rPr lang="en-US" dirty="0">
                <a:ea typeface="Calibri"/>
                <a:cs typeface="Calibri"/>
              </a:rPr>
              <a:t>)=-b*ADC</a:t>
            </a:r>
          </a:p>
          <a:p>
            <a:endParaRPr lang="en-US">
              <a:ea typeface="Calibri"/>
              <a:cs typeface="Calibri"/>
            </a:endParaRPr>
          </a:p>
        </p:txBody>
      </p:sp>
      <p:cxnSp>
        <p:nvCxnSpPr>
          <p:cNvPr id="35" name="Straight Arrow Connector 34">
            <a:extLst>
              <a:ext uri="{FF2B5EF4-FFF2-40B4-BE49-F238E27FC236}">
                <a16:creationId xmlns:a16="http://schemas.microsoft.com/office/drawing/2014/main" id="{76DD832B-28F6-1645-D40C-8570E56CE6C1}"/>
              </a:ext>
            </a:extLst>
          </p:cNvPr>
          <p:cNvCxnSpPr/>
          <p:nvPr/>
        </p:nvCxnSpPr>
        <p:spPr>
          <a:xfrm>
            <a:off x="11020063" y="1544141"/>
            <a:ext cx="183265" cy="19291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E67EC6-5BCB-81EE-2632-F6084F0E611B}"/>
              </a:ext>
            </a:extLst>
          </p:cNvPr>
          <p:cNvCxnSpPr>
            <a:cxnSpLocks/>
          </p:cNvCxnSpPr>
          <p:nvPr/>
        </p:nvCxnSpPr>
        <p:spPr>
          <a:xfrm flipH="1">
            <a:off x="11594113" y="1615064"/>
            <a:ext cx="123833" cy="2039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89C2E5D-566C-120B-F773-736081D7740F}"/>
              </a:ext>
            </a:extLst>
          </p:cNvPr>
          <p:cNvSpPr txBox="1"/>
          <p:nvPr/>
        </p:nvSpPr>
        <p:spPr>
          <a:xfrm>
            <a:off x="10778923" y="1331939"/>
            <a:ext cx="684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8DB3E2"/>
                </a:solidFill>
                <a:ea typeface="Calibri"/>
                <a:cs typeface="Calibri"/>
              </a:rPr>
              <a:t>water</a:t>
            </a:r>
          </a:p>
        </p:txBody>
      </p:sp>
      <p:sp>
        <p:nvSpPr>
          <p:cNvPr id="41" name="TextBox 40">
            <a:extLst>
              <a:ext uri="{FF2B5EF4-FFF2-40B4-BE49-F238E27FC236}">
                <a16:creationId xmlns:a16="http://schemas.microsoft.com/office/drawing/2014/main" id="{1DF33F6F-9ABB-2918-941A-CE3B634A5879}"/>
              </a:ext>
            </a:extLst>
          </p:cNvPr>
          <p:cNvSpPr txBox="1"/>
          <p:nvPr/>
        </p:nvSpPr>
        <p:spPr>
          <a:xfrm>
            <a:off x="11550567" y="1417756"/>
            <a:ext cx="5951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FFC000"/>
                </a:solidFill>
                <a:ea typeface="Calibri"/>
                <a:cs typeface="Calibri"/>
              </a:rPr>
              <a:t>cells</a:t>
            </a:r>
          </a:p>
        </p:txBody>
      </p:sp>
      <p:pic>
        <p:nvPicPr>
          <p:cNvPr id="3" name="Picture 2" descr="A screenshot of a cell diagram&#10;&#10;AI-generated content may be incorrect.">
            <a:extLst>
              <a:ext uri="{FF2B5EF4-FFF2-40B4-BE49-F238E27FC236}">
                <a16:creationId xmlns:a16="http://schemas.microsoft.com/office/drawing/2014/main" id="{AB38D175-899E-FEB8-D0BC-CD0E2AD84F37}"/>
              </a:ext>
            </a:extLst>
          </p:cNvPr>
          <p:cNvPicPr>
            <a:picLocks noChangeAspect="1"/>
          </p:cNvPicPr>
          <p:nvPr/>
        </p:nvPicPr>
        <p:blipFill>
          <a:blip r:embed="rId4"/>
          <a:srcRect l="-224" t="11411" r="224"/>
          <a:stretch>
            <a:fillRect/>
          </a:stretch>
        </p:blipFill>
        <p:spPr>
          <a:xfrm>
            <a:off x="6510617" y="2995367"/>
            <a:ext cx="5009026" cy="3305727"/>
          </a:xfrm>
          <a:prstGeom prst="rect">
            <a:avLst/>
          </a:prstGeom>
        </p:spPr>
      </p:pic>
      <p:pic>
        <p:nvPicPr>
          <p:cNvPr id="8" name="Picture 7">
            <a:extLst>
              <a:ext uri="{FF2B5EF4-FFF2-40B4-BE49-F238E27FC236}">
                <a16:creationId xmlns:a16="http://schemas.microsoft.com/office/drawing/2014/main" id="{09EDC982-EB4E-D102-BC49-8D22146D2D1D}"/>
              </a:ext>
            </a:extLst>
          </p:cNvPr>
          <p:cNvPicPr>
            <a:picLocks noChangeAspect="1"/>
          </p:cNvPicPr>
          <p:nvPr/>
        </p:nvPicPr>
        <p:blipFill>
          <a:blip r:embed="rId5"/>
          <a:stretch>
            <a:fillRect/>
          </a:stretch>
        </p:blipFill>
        <p:spPr>
          <a:xfrm>
            <a:off x="898094" y="2963485"/>
            <a:ext cx="1832998" cy="536855"/>
          </a:xfrm>
          <a:prstGeom prst="rect">
            <a:avLst/>
          </a:prstGeom>
        </p:spPr>
      </p:pic>
      <p:pic>
        <p:nvPicPr>
          <p:cNvPr id="9" name="Picture 8">
            <a:extLst>
              <a:ext uri="{FF2B5EF4-FFF2-40B4-BE49-F238E27FC236}">
                <a16:creationId xmlns:a16="http://schemas.microsoft.com/office/drawing/2014/main" id="{0884A3E3-7E96-D370-21BC-F0D67AA2A3C9}"/>
              </a:ext>
            </a:extLst>
          </p:cNvPr>
          <p:cNvPicPr>
            <a:picLocks noChangeAspect="1"/>
          </p:cNvPicPr>
          <p:nvPr/>
        </p:nvPicPr>
        <p:blipFill>
          <a:blip r:embed="rId6"/>
          <a:stretch>
            <a:fillRect/>
          </a:stretch>
        </p:blipFill>
        <p:spPr>
          <a:xfrm>
            <a:off x="2987137" y="2947341"/>
            <a:ext cx="2896892" cy="552354"/>
          </a:xfrm>
          <a:prstGeom prst="rect">
            <a:avLst/>
          </a:prstGeom>
        </p:spPr>
      </p:pic>
      <p:sp>
        <p:nvSpPr>
          <p:cNvPr id="4" name="Slide Number Placeholder 3">
            <a:extLst>
              <a:ext uri="{FF2B5EF4-FFF2-40B4-BE49-F238E27FC236}">
                <a16:creationId xmlns:a16="http://schemas.microsoft.com/office/drawing/2014/main" id="{EB8227D6-871F-68BE-82A7-693F84047E09}"/>
              </a:ext>
            </a:extLst>
          </p:cNvPr>
          <p:cNvSpPr>
            <a:spLocks noGrp="1"/>
          </p:cNvSpPr>
          <p:nvPr>
            <p:ph type="sldNum" sz="quarter" idx="12"/>
          </p:nvPr>
        </p:nvSpPr>
        <p:spPr/>
        <p:txBody>
          <a:bodyPr/>
          <a:lstStyle/>
          <a:p>
            <a:fld id="{C4480B9F-7472-41D4-976E-7C2DC8934C50}" type="slidenum">
              <a:rPr lang="en-CA" smtClean="0"/>
              <a:t>19</a:t>
            </a:fld>
            <a:endParaRPr lang="en-US"/>
          </a:p>
        </p:txBody>
      </p:sp>
      <p:graphicFrame>
        <p:nvGraphicFramePr>
          <p:cNvPr id="6" name="Diagram 5">
            <a:extLst>
              <a:ext uri="{FF2B5EF4-FFF2-40B4-BE49-F238E27FC236}">
                <a16:creationId xmlns:a16="http://schemas.microsoft.com/office/drawing/2014/main" id="{8C192039-6C9F-78E2-224F-FDF3F941CE4D}"/>
              </a:ext>
            </a:extLst>
          </p:cNvPr>
          <p:cNvGraphicFramePr/>
          <p:nvPr>
            <p:extLst>
              <p:ext uri="{D42A27DB-BD31-4B8C-83A1-F6EECF244321}">
                <p14:modId xmlns:p14="http://schemas.microsoft.com/office/powerpoint/2010/main" val="3422697781"/>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Arrow: Chevron 19">
            <a:extLst>
              <a:ext uri="{FF2B5EF4-FFF2-40B4-BE49-F238E27FC236}">
                <a16:creationId xmlns:a16="http://schemas.microsoft.com/office/drawing/2014/main" id="{8085185C-0157-121A-525E-EF27FEF45901}"/>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13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AF53-0E79-1CFB-3BCD-EE85EC5EA230}"/>
              </a:ext>
            </a:extLst>
          </p:cNvPr>
          <p:cNvSpPr>
            <a:spLocks noGrp="1"/>
          </p:cNvSpPr>
          <p:nvPr>
            <p:ph type="title"/>
          </p:nvPr>
        </p:nvSpPr>
        <p:spPr/>
        <p:txBody>
          <a:bodyPr/>
          <a:lstStyle/>
          <a:p>
            <a:r>
              <a:rPr lang="en-US" dirty="0">
                <a:ea typeface="Calibri"/>
                <a:cs typeface="Calibri"/>
              </a:rPr>
              <a:t>Outline</a:t>
            </a:r>
            <a:endParaRPr lang="en-US" dirty="0"/>
          </a:p>
        </p:txBody>
      </p:sp>
      <p:sp>
        <p:nvSpPr>
          <p:cNvPr id="3" name="Content Placeholder 2">
            <a:extLst>
              <a:ext uri="{FF2B5EF4-FFF2-40B4-BE49-F238E27FC236}">
                <a16:creationId xmlns:a16="http://schemas.microsoft.com/office/drawing/2014/main" id="{0D050F2B-E4AF-71A6-BA2A-86ABBCF47129}"/>
              </a:ext>
            </a:extLst>
          </p:cNvPr>
          <p:cNvSpPr>
            <a:spLocks noGrp="1"/>
          </p:cNvSpPr>
          <p:nvPr>
            <p:ph idx="1"/>
          </p:nvPr>
        </p:nvSpPr>
        <p:spPr/>
        <p:txBody>
          <a:bodyPr/>
          <a:lstStyle/>
          <a:p>
            <a:r>
              <a:rPr lang="en-US" dirty="0">
                <a:ea typeface="Calibri"/>
                <a:cs typeface="Calibri"/>
              </a:rPr>
              <a:t>Diffusion Basics</a:t>
            </a:r>
          </a:p>
          <a:p>
            <a:r>
              <a:rPr lang="en-US" dirty="0">
                <a:ea typeface="Calibri"/>
                <a:cs typeface="Calibri"/>
              </a:rPr>
              <a:t>Diffusion Sequences I (diffusion encoding)</a:t>
            </a:r>
          </a:p>
          <a:p>
            <a:pPr lvl="1">
              <a:buFont typeface="Courier New" panose="020B0604020202020204" pitchFamily="34" charset="0"/>
              <a:buChar char="o"/>
            </a:pPr>
            <a:r>
              <a:rPr lang="en-US" dirty="0">
                <a:ea typeface="Calibri"/>
                <a:cs typeface="Calibri"/>
              </a:rPr>
              <a:t>Qualitative: diffusion weighted imaging</a:t>
            </a:r>
          </a:p>
          <a:p>
            <a:pPr lvl="1">
              <a:buFont typeface="Courier New" panose="020B0604020202020204" pitchFamily="34" charset="0"/>
              <a:buChar char="o"/>
            </a:pPr>
            <a:r>
              <a:rPr lang="en-US" dirty="0">
                <a:ea typeface="Calibri"/>
                <a:cs typeface="Calibri"/>
              </a:rPr>
              <a:t>Quantitative: b-values and apparent diffusion coefficient</a:t>
            </a:r>
          </a:p>
          <a:p>
            <a:pPr lvl="1">
              <a:buFont typeface="Courier New" panose="020B0604020202020204" pitchFamily="34" charset="0"/>
              <a:buChar char="o"/>
            </a:pPr>
            <a:r>
              <a:rPr lang="en-US" dirty="0">
                <a:ea typeface="Calibri"/>
                <a:cs typeface="Calibri"/>
              </a:rPr>
              <a:t>Anisotropy: diffusion tensor imaging</a:t>
            </a:r>
            <a:endParaRPr lang="en-US" dirty="0"/>
          </a:p>
          <a:p>
            <a:r>
              <a:rPr lang="en-US" dirty="0">
                <a:ea typeface="Calibri"/>
                <a:cs typeface="Calibri"/>
              </a:rPr>
              <a:t>Diffusion Sequences II (image encoding)</a:t>
            </a:r>
          </a:p>
          <a:p>
            <a:pPr lvl="1">
              <a:buFont typeface="Courier New" panose="020B0604020202020204" pitchFamily="34" charset="0"/>
              <a:buChar char="o"/>
            </a:pPr>
            <a:r>
              <a:rPr lang="en-US" dirty="0">
                <a:ea typeface="Calibri"/>
                <a:cs typeface="Calibri"/>
              </a:rPr>
              <a:t>Tradeoffs</a:t>
            </a:r>
          </a:p>
          <a:p>
            <a:pPr lvl="1">
              <a:buFont typeface="Courier New" panose="020B0604020202020204" pitchFamily="34" charset="0"/>
              <a:buChar char="o"/>
            </a:pPr>
            <a:r>
              <a:rPr lang="en-US" dirty="0">
                <a:ea typeface="Calibri"/>
                <a:cs typeface="Calibri"/>
              </a:rPr>
              <a:t>Artefacts</a:t>
            </a:r>
          </a:p>
          <a:p>
            <a:r>
              <a:rPr lang="en-US" dirty="0">
                <a:ea typeface="Calibri"/>
                <a:cs typeface="Calibri"/>
              </a:rPr>
              <a:t>Processing Pipeline and Analysis Tools</a:t>
            </a:r>
          </a:p>
        </p:txBody>
      </p:sp>
      <p:sp>
        <p:nvSpPr>
          <p:cNvPr id="4" name="Slide Number Placeholder 3">
            <a:extLst>
              <a:ext uri="{FF2B5EF4-FFF2-40B4-BE49-F238E27FC236}">
                <a16:creationId xmlns:a16="http://schemas.microsoft.com/office/drawing/2014/main" id="{2BC63DE6-CB5D-231B-6FA8-8CAD1A64426B}"/>
              </a:ext>
            </a:extLst>
          </p:cNvPr>
          <p:cNvSpPr>
            <a:spLocks noGrp="1"/>
          </p:cNvSpPr>
          <p:nvPr>
            <p:ph type="sldNum" sz="quarter" idx="12"/>
          </p:nvPr>
        </p:nvSpPr>
        <p:spPr/>
        <p:txBody>
          <a:bodyPr/>
          <a:lstStyle/>
          <a:p>
            <a:fld id="{C4480B9F-7472-41D4-976E-7C2DC8934C50}" type="slidenum">
              <a:rPr lang="en-CA" smtClean="0"/>
              <a:t>2</a:t>
            </a:fld>
            <a:endParaRPr lang="en-US"/>
          </a:p>
        </p:txBody>
      </p:sp>
    </p:spTree>
    <p:extLst>
      <p:ext uri="{BB962C8B-B14F-4D97-AF65-F5344CB8AC3E}">
        <p14:creationId xmlns:p14="http://schemas.microsoft.com/office/powerpoint/2010/main" val="1704703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5F326-C5E7-8AD5-F646-1AEC3CCACD10}"/>
            </a:ext>
          </a:extLst>
        </p:cNvPr>
        <p:cNvGrpSpPr/>
        <p:nvPr/>
      </p:nvGrpSpPr>
      <p:grpSpPr>
        <a:xfrm>
          <a:off x="0" y="0"/>
          <a:ext cx="0" cy="0"/>
          <a:chOff x="0" y="0"/>
          <a:chExt cx="0" cy="0"/>
        </a:xfrm>
      </p:grpSpPr>
      <p:pic>
        <p:nvPicPr>
          <p:cNvPr id="6" name="Picture 5" descr="A close-up of a button&#10;&#10;AI-generated content may be incorrect.">
            <a:extLst>
              <a:ext uri="{FF2B5EF4-FFF2-40B4-BE49-F238E27FC236}">
                <a16:creationId xmlns:a16="http://schemas.microsoft.com/office/drawing/2014/main" id="{2FC29204-96FE-FADA-C3E2-9CFB86D8E732}"/>
              </a:ext>
            </a:extLst>
          </p:cNvPr>
          <p:cNvPicPr>
            <a:picLocks noChangeAspect="1"/>
          </p:cNvPicPr>
          <p:nvPr/>
        </p:nvPicPr>
        <p:blipFill>
          <a:blip r:embed="rId3"/>
          <a:srcRect r="20404" b="440"/>
          <a:stretch>
            <a:fillRect/>
          </a:stretch>
        </p:blipFill>
        <p:spPr>
          <a:xfrm>
            <a:off x="5894293" y="1172882"/>
            <a:ext cx="6252885" cy="1553901"/>
          </a:xfrm>
          <a:prstGeom prst="rect">
            <a:avLst/>
          </a:prstGeom>
        </p:spPr>
      </p:pic>
      <p:sp>
        <p:nvSpPr>
          <p:cNvPr id="3" name="Content Placeholder 2">
            <a:extLst>
              <a:ext uri="{FF2B5EF4-FFF2-40B4-BE49-F238E27FC236}">
                <a16:creationId xmlns:a16="http://schemas.microsoft.com/office/drawing/2014/main" id="{3656CD2C-58B1-43DF-3846-AE0D16D9BCDF}"/>
              </a:ext>
            </a:extLst>
          </p:cNvPr>
          <p:cNvSpPr>
            <a:spLocks noGrp="1"/>
          </p:cNvSpPr>
          <p:nvPr>
            <p:ph idx="1"/>
          </p:nvPr>
        </p:nvSpPr>
        <p:spPr>
          <a:xfrm>
            <a:off x="609480" y="1507836"/>
            <a:ext cx="5324676" cy="4536765"/>
          </a:xfrm>
        </p:spPr>
        <p:txBody>
          <a:bodyPr/>
          <a:lstStyle/>
          <a:p>
            <a:r>
              <a:rPr lang="en-US" dirty="0"/>
              <a:t>The b-value summarizes the scan parameters into one number:</a:t>
            </a:r>
            <a:br>
              <a:rPr lang="en-US" dirty="0"/>
            </a:br>
            <a:r>
              <a:rPr lang="el-GR" dirty="0"/>
              <a:t>b=(</a:t>
            </a:r>
            <a:r>
              <a:rPr lang="el-GR" err="1"/>
              <a:t>γGδ</a:t>
            </a:r>
            <a:r>
              <a:rPr lang="el-GR" dirty="0"/>
              <a:t>)</a:t>
            </a:r>
            <a:r>
              <a:rPr lang="el-GR" baseline="30000" dirty="0"/>
              <a:t>2</a:t>
            </a:r>
            <a:r>
              <a:rPr lang="el-GR" dirty="0"/>
              <a:t>(Δ-δ/3)</a:t>
            </a:r>
            <a:endParaRPr lang="en-US" dirty="0"/>
          </a:p>
          <a:p>
            <a:endParaRPr lang="el-GR" dirty="0"/>
          </a:p>
          <a:p>
            <a:endParaRPr lang="en-US" dirty="0"/>
          </a:p>
          <a:p>
            <a:r>
              <a:rPr lang="en-US" dirty="0"/>
              <a:t>For Gaussian diffusion:</a:t>
            </a:r>
            <a:br>
              <a:rPr lang="en-US" dirty="0"/>
            </a:br>
            <a:r>
              <a:rPr lang="en-US" dirty="0"/>
              <a:t>ln(S/S</a:t>
            </a:r>
            <a:r>
              <a:rPr lang="en-US" baseline="-25000" dirty="0"/>
              <a:t>0</a:t>
            </a:r>
            <a:r>
              <a:rPr lang="en-US" dirty="0"/>
              <a:t>)=-b*ADC</a:t>
            </a:r>
            <a:endParaRPr lang="en-US" dirty="0">
              <a:ea typeface="Calibri"/>
              <a:cs typeface="Calibri"/>
            </a:endParaRPr>
          </a:p>
          <a:p>
            <a:r>
              <a:rPr lang="el-GR" dirty="0">
                <a:ea typeface="Calibri"/>
                <a:cs typeface="Calibri"/>
              </a:rPr>
              <a:t>Can </a:t>
            </a:r>
            <a:r>
              <a:rPr lang="el-GR" err="1">
                <a:ea typeface="Calibri"/>
                <a:cs typeface="Calibri"/>
              </a:rPr>
              <a:t>calculate</a:t>
            </a:r>
            <a:r>
              <a:rPr lang="el-GR" dirty="0">
                <a:ea typeface="Calibri"/>
                <a:cs typeface="Calibri"/>
              </a:rPr>
              <a:t> ADC </a:t>
            </a:r>
            <a:r>
              <a:rPr lang="el-GR" err="1">
                <a:ea typeface="Calibri"/>
                <a:cs typeface="Calibri"/>
              </a:rPr>
              <a:t>from</a:t>
            </a:r>
            <a:r>
              <a:rPr lang="el-GR" dirty="0">
                <a:ea typeface="Calibri"/>
                <a:cs typeface="Calibri"/>
              </a:rPr>
              <a:t> 2 b-</a:t>
            </a:r>
            <a:r>
              <a:rPr lang="el-GR" err="1">
                <a:ea typeface="Calibri"/>
                <a:cs typeface="Calibri"/>
              </a:rPr>
              <a:t>values</a:t>
            </a:r>
            <a:endParaRPr lang="el-GR" err="1"/>
          </a:p>
        </p:txBody>
      </p:sp>
      <p:pic>
        <p:nvPicPr>
          <p:cNvPr id="23" name="Picture 22" descr="A screenshot of a cell diagram&#10;&#10;AI-generated content may be incorrect.">
            <a:extLst>
              <a:ext uri="{FF2B5EF4-FFF2-40B4-BE49-F238E27FC236}">
                <a16:creationId xmlns:a16="http://schemas.microsoft.com/office/drawing/2014/main" id="{8597B12A-01B5-2216-ADA3-7F71C91F3950}"/>
              </a:ext>
            </a:extLst>
          </p:cNvPr>
          <p:cNvPicPr>
            <a:picLocks noChangeAspect="1"/>
          </p:cNvPicPr>
          <p:nvPr/>
        </p:nvPicPr>
        <p:blipFill>
          <a:blip r:embed="rId4"/>
          <a:srcRect t="3681" r="460" b="88344"/>
          <a:stretch>
            <a:fillRect/>
          </a:stretch>
        </p:blipFill>
        <p:spPr>
          <a:xfrm>
            <a:off x="6589059" y="2967008"/>
            <a:ext cx="4852152" cy="291365"/>
          </a:xfrm>
          <a:prstGeom prst="rect">
            <a:avLst/>
          </a:prstGeom>
        </p:spPr>
      </p:pic>
      <p:cxnSp>
        <p:nvCxnSpPr>
          <p:cNvPr id="5" name="Straight Arrow Connector 4">
            <a:extLst>
              <a:ext uri="{FF2B5EF4-FFF2-40B4-BE49-F238E27FC236}">
                <a16:creationId xmlns:a16="http://schemas.microsoft.com/office/drawing/2014/main" id="{E8B6C81E-F454-0B0F-99A0-750BFB100D70}"/>
              </a:ext>
            </a:extLst>
          </p:cNvPr>
          <p:cNvCxnSpPr/>
          <p:nvPr/>
        </p:nvCxnSpPr>
        <p:spPr>
          <a:xfrm>
            <a:off x="11020063" y="1544141"/>
            <a:ext cx="183265" cy="19291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EE300A-C802-154C-2FB8-A168E57A7FBA}"/>
              </a:ext>
            </a:extLst>
          </p:cNvPr>
          <p:cNvSpPr txBox="1"/>
          <p:nvPr/>
        </p:nvSpPr>
        <p:spPr>
          <a:xfrm>
            <a:off x="10778923" y="1331939"/>
            <a:ext cx="684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8DB3E2"/>
                </a:solidFill>
                <a:ea typeface="Calibri"/>
                <a:cs typeface="Calibri"/>
              </a:rPr>
              <a:t>water</a:t>
            </a:r>
          </a:p>
        </p:txBody>
      </p:sp>
      <p:cxnSp>
        <p:nvCxnSpPr>
          <p:cNvPr id="8" name="Straight Arrow Connector 7">
            <a:extLst>
              <a:ext uri="{FF2B5EF4-FFF2-40B4-BE49-F238E27FC236}">
                <a16:creationId xmlns:a16="http://schemas.microsoft.com/office/drawing/2014/main" id="{212C9527-F909-B1B8-F7D1-0C6A498DD445}"/>
              </a:ext>
            </a:extLst>
          </p:cNvPr>
          <p:cNvCxnSpPr>
            <a:cxnSpLocks/>
          </p:cNvCxnSpPr>
          <p:nvPr/>
        </p:nvCxnSpPr>
        <p:spPr>
          <a:xfrm flipH="1">
            <a:off x="11594113" y="1615064"/>
            <a:ext cx="123833" cy="2039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387EF5-E1F3-F82A-D38F-2A07B2311089}"/>
              </a:ext>
            </a:extLst>
          </p:cNvPr>
          <p:cNvSpPr txBox="1"/>
          <p:nvPr/>
        </p:nvSpPr>
        <p:spPr>
          <a:xfrm>
            <a:off x="11550567" y="1417756"/>
            <a:ext cx="5951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FFC000"/>
                </a:solidFill>
                <a:ea typeface="Calibri"/>
                <a:cs typeface="Calibri"/>
              </a:rPr>
              <a:t>cells</a:t>
            </a:r>
          </a:p>
        </p:txBody>
      </p:sp>
      <p:pic>
        <p:nvPicPr>
          <p:cNvPr id="15" name="Picture 14" descr="A diagram of a cell&#10;&#10;AI-generated content may be incorrect.">
            <a:extLst>
              <a:ext uri="{FF2B5EF4-FFF2-40B4-BE49-F238E27FC236}">
                <a16:creationId xmlns:a16="http://schemas.microsoft.com/office/drawing/2014/main" id="{5B58EE44-D95E-F2BB-8613-D59149FED3F8}"/>
              </a:ext>
            </a:extLst>
          </p:cNvPr>
          <p:cNvPicPr>
            <a:picLocks noChangeAspect="1"/>
          </p:cNvPicPr>
          <p:nvPr/>
        </p:nvPicPr>
        <p:blipFill>
          <a:blip r:embed="rId5"/>
          <a:srcRect l="1565" t="12460" r="-321" b="5029"/>
          <a:stretch>
            <a:fillRect/>
          </a:stretch>
        </p:blipFill>
        <p:spPr>
          <a:xfrm>
            <a:off x="6589059" y="2986750"/>
            <a:ext cx="4947788" cy="3159359"/>
          </a:xfrm>
          <a:prstGeom prst="rect">
            <a:avLst/>
          </a:prstGeom>
        </p:spPr>
      </p:pic>
      <p:pic>
        <p:nvPicPr>
          <p:cNvPr id="7" name="Picture 6" descr="A screenshot of a cell diagram&#10;&#10;AI-generated content may be incorrect.">
            <a:extLst>
              <a:ext uri="{FF2B5EF4-FFF2-40B4-BE49-F238E27FC236}">
                <a16:creationId xmlns:a16="http://schemas.microsoft.com/office/drawing/2014/main" id="{B2D81DD3-8F50-08B5-949F-5EA5C2D4EE32}"/>
              </a:ext>
            </a:extLst>
          </p:cNvPr>
          <p:cNvPicPr>
            <a:picLocks noChangeAspect="1"/>
          </p:cNvPicPr>
          <p:nvPr/>
        </p:nvPicPr>
        <p:blipFill>
          <a:blip r:embed="rId6"/>
          <a:srcRect t="3681" r="460" b="88344"/>
          <a:stretch>
            <a:fillRect/>
          </a:stretch>
        </p:blipFill>
        <p:spPr>
          <a:xfrm>
            <a:off x="6741459" y="2677159"/>
            <a:ext cx="4852152" cy="291365"/>
          </a:xfrm>
          <a:prstGeom prst="rect">
            <a:avLst/>
          </a:prstGeom>
        </p:spPr>
      </p:pic>
      <p:pic>
        <p:nvPicPr>
          <p:cNvPr id="12" name="Picture 11">
            <a:extLst>
              <a:ext uri="{FF2B5EF4-FFF2-40B4-BE49-F238E27FC236}">
                <a16:creationId xmlns:a16="http://schemas.microsoft.com/office/drawing/2014/main" id="{7D6FE09A-9C77-784F-7CB9-A48664FFB9F5}"/>
              </a:ext>
            </a:extLst>
          </p:cNvPr>
          <p:cNvPicPr>
            <a:picLocks noChangeAspect="1"/>
          </p:cNvPicPr>
          <p:nvPr/>
        </p:nvPicPr>
        <p:blipFill>
          <a:blip r:embed="rId7"/>
          <a:stretch>
            <a:fillRect/>
          </a:stretch>
        </p:blipFill>
        <p:spPr>
          <a:xfrm>
            <a:off x="898094" y="2963485"/>
            <a:ext cx="1832998" cy="536855"/>
          </a:xfrm>
          <a:prstGeom prst="rect">
            <a:avLst/>
          </a:prstGeom>
        </p:spPr>
      </p:pic>
      <p:pic>
        <p:nvPicPr>
          <p:cNvPr id="17" name="Picture 16">
            <a:extLst>
              <a:ext uri="{FF2B5EF4-FFF2-40B4-BE49-F238E27FC236}">
                <a16:creationId xmlns:a16="http://schemas.microsoft.com/office/drawing/2014/main" id="{3130A449-80CE-8CF9-4923-C88BB08A752D}"/>
              </a:ext>
            </a:extLst>
          </p:cNvPr>
          <p:cNvPicPr>
            <a:picLocks noChangeAspect="1"/>
          </p:cNvPicPr>
          <p:nvPr/>
        </p:nvPicPr>
        <p:blipFill>
          <a:blip r:embed="rId8"/>
          <a:stretch>
            <a:fillRect/>
          </a:stretch>
        </p:blipFill>
        <p:spPr>
          <a:xfrm>
            <a:off x="2987137" y="2947341"/>
            <a:ext cx="2896892" cy="552354"/>
          </a:xfrm>
          <a:prstGeom prst="rect">
            <a:avLst/>
          </a:prstGeom>
        </p:spPr>
      </p:pic>
      <p:sp>
        <p:nvSpPr>
          <p:cNvPr id="26" name="Title 1">
            <a:extLst>
              <a:ext uri="{FF2B5EF4-FFF2-40B4-BE49-F238E27FC236}">
                <a16:creationId xmlns:a16="http://schemas.microsoft.com/office/drawing/2014/main" id="{A3DE1191-3E88-015B-8AF8-10B1053CF4CF}"/>
              </a:ext>
            </a:extLst>
          </p:cNvPr>
          <p:cNvSpPr>
            <a:spLocks noGrp="1"/>
          </p:cNvSpPr>
          <p:nvPr>
            <p:ph type="title"/>
          </p:nvPr>
        </p:nvSpPr>
        <p:spPr>
          <a:xfrm>
            <a:off x="609480" y="274680"/>
            <a:ext cx="10972440" cy="1142640"/>
          </a:xfrm>
        </p:spPr>
        <p:txBody>
          <a:bodyPr/>
          <a:lstStyle/>
          <a:p>
            <a:r>
              <a:rPr lang="en-US" dirty="0"/>
              <a:t>Quantification: b-value and Apparent Diffusion Coefficient (ADC)</a:t>
            </a:r>
          </a:p>
        </p:txBody>
      </p:sp>
      <p:sp>
        <p:nvSpPr>
          <p:cNvPr id="2" name="Slide Number Placeholder 1">
            <a:extLst>
              <a:ext uri="{FF2B5EF4-FFF2-40B4-BE49-F238E27FC236}">
                <a16:creationId xmlns:a16="http://schemas.microsoft.com/office/drawing/2014/main" id="{7F89C1F6-C33A-B95D-2902-6F9F33BA10BC}"/>
              </a:ext>
            </a:extLst>
          </p:cNvPr>
          <p:cNvSpPr>
            <a:spLocks noGrp="1"/>
          </p:cNvSpPr>
          <p:nvPr>
            <p:ph type="sldNum" sz="quarter" idx="12"/>
          </p:nvPr>
        </p:nvSpPr>
        <p:spPr/>
        <p:txBody>
          <a:bodyPr/>
          <a:lstStyle/>
          <a:p>
            <a:fld id="{C4480B9F-7472-41D4-976E-7C2DC8934C50}" type="slidenum">
              <a:rPr lang="en-CA" smtClean="0"/>
              <a:t>20</a:t>
            </a:fld>
            <a:endParaRPr lang="en-US"/>
          </a:p>
        </p:txBody>
      </p:sp>
      <p:graphicFrame>
        <p:nvGraphicFramePr>
          <p:cNvPr id="10" name="Diagram 9">
            <a:extLst>
              <a:ext uri="{FF2B5EF4-FFF2-40B4-BE49-F238E27FC236}">
                <a16:creationId xmlns:a16="http://schemas.microsoft.com/office/drawing/2014/main" id="{7700B40B-4C02-714E-5161-7783B57AD4B9}"/>
              </a:ext>
            </a:extLst>
          </p:cNvPr>
          <p:cNvGraphicFramePr/>
          <p:nvPr>
            <p:extLst>
              <p:ext uri="{D42A27DB-BD31-4B8C-83A1-F6EECF244321}">
                <p14:modId xmlns:p14="http://schemas.microsoft.com/office/powerpoint/2010/main" val="3247833145"/>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Arrow: Chevron 26">
            <a:extLst>
              <a:ext uri="{FF2B5EF4-FFF2-40B4-BE49-F238E27FC236}">
                <a16:creationId xmlns:a16="http://schemas.microsoft.com/office/drawing/2014/main" id="{3FF940A2-ABA3-EB66-D60B-D6DA42B9E655}"/>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276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A8A2-1604-4550-494C-2ACAB891E3A8}"/>
              </a:ext>
            </a:extLst>
          </p:cNvPr>
          <p:cNvSpPr>
            <a:spLocks noGrp="1"/>
          </p:cNvSpPr>
          <p:nvPr>
            <p:ph type="title"/>
          </p:nvPr>
        </p:nvSpPr>
        <p:spPr>
          <a:xfrm>
            <a:off x="609480" y="285886"/>
            <a:ext cx="10972440" cy="999075"/>
          </a:xfrm>
        </p:spPr>
        <p:txBody>
          <a:bodyPr/>
          <a:lstStyle/>
          <a:p>
            <a:r>
              <a:rPr lang="en-US" dirty="0">
                <a:ea typeface="Calibri"/>
                <a:cs typeface="Calibri"/>
              </a:rPr>
              <a:t>Why don't these ADCs for water agree?</a:t>
            </a:r>
            <a:endParaRPr lang="en-US" dirty="0"/>
          </a:p>
        </p:txBody>
      </p:sp>
      <p:pic>
        <p:nvPicPr>
          <p:cNvPr id="3" name="Picture 2" descr="A close-up of a button&#10;&#10;AI-generated content may be incorrect.">
            <a:extLst>
              <a:ext uri="{FF2B5EF4-FFF2-40B4-BE49-F238E27FC236}">
                <a16:creationId xmlns:a16="http://schemas.microsoft.com/office/drawing/2014/main" id="{E5FEE3F6-2E58-8EDE-99AF-E47286BFA2F2}"/>
              </a:ext>
            </a:extLst>
          </p:cNvPr>
          <p:cNvPicPr>
            <a:picLocks noChangeAspect="1"/>
          </p:cNvPicPr>
          <p:nvPr/>
        </p:nvPicPr>
        <p:blipFill>
          <a:blip r:embed="rId3"/>
          <a:srcRect l="73790" r="1268" b="-800"/>
          <a:stretch>
            <a:fillRect/>
          </a:stretch>
        </p:blipFill>
        <p:spPr>
          <a:xfrm>
            <a:off x="2908465" y="1044612"/>
            <a:ext cx="2775479" cy="2550621"/>
          </a:xfrm>
          <a:prstGeom prst="rect">
            <a:avLst/>
          </a:prstGeom>
        </p:spPr>
      </p:pic>
      <p:cxnSp>
        <p:nvCxnSpPr>
          <p:cNvPr id="5" name="Straight Arrow Connector 4">
            <a:extLst>
              <a:ext uri="{FF2B5EF4-FFF2-40B4-BE49-F238E27FC236}">
                <a16:creationId xmlns:a16="http://schemas.microsoft.com/office/drawing/2014/main" id="{C115ED87-542E-A5CB-F3C9-84F46E9A4E59}"/>
              </a:ext>
            </a:extLst>
          </p:cNvPr>
          <p:cNvCxnSpPr/>
          <p:nvPr/>
        </p:nvCxnSpPr>
        <p:spPr>
          <a:xfrm>
            <a:off x="3643522" y="1871342"/>
            <a:ext cx="183265" cy="192911"/>
          </a:xfrm>
          <a:prstGeom prst="straightConnector1">
            <a:avLst/>
          </a:prstGeom>
          <a:ln w="285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2F5905-CEBD-C5DE-A308-6BD5269C4AAC}"/>
              </a:ext>
            </a:extLst>
          </p:cNvPr>
          <p:cNvSpPr txBox="1"/>
          <p:nvPr/>
        </p:nvSpPr>
        <p:spPr>
          <a:xfrm>
            <a:off x="3269860" y="1601412"/>
            <a:ext cx="6848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8DB3E2"/>
                </a:solidFill>
                <a:ea typeface="Calibri"/>
                <a:cs typeface="Calibri"/>
              </a:rPr>
              <a:t>water</a:t>
            </a:r>
          </a:p>
        </p:txBody>
      </p:sp>
      <p:pic>
        <p:nvPicPr>
          <p:cNvPr id="8" name="Picture 7" descr="A close-up of a button&#10;&#10;AI-generated content may be incorrect.">
            <a:extLst>
              <a:ext uri="{FF2B5EF4-FFF2-40B4-BE49-F238E27FC236}">
                <a16:creationId xmlns:a16="http://schemas.microsoft.com/office/drawing/2014/main" id="{9B1FE240-EAAF-D468-06C8-E2F067DD5243}"/>
              </a:ext>
            </a:extLst>
          </p:cNvPr>
          <p:cNvPicPr>
            <a:picLocks noChangeAspect="1"/>
          </p:cNvPicPr>
          <p:nvPr/>
        </p:nvPicPr>
        <p:blipFill>
          <a:blip r:embed="rId4"/>
          <a:srcRect l="59021" t="3043" r="8976" b="11739"/>
          <a:stretch>
            <a:fillRect/>
          </a:stretch>
        </p:blipFill>
        <p:spPr>
          <a:xfrm>
            <a:off x="482900" y="3434019"/>
            <a:ext cx="4776838" cy="2650439"/>
          </a:xfrm>
          <a:prstGeom prst="rect">
            <a:avLst/>
          </a:prstGeom>
        </p:spPr>
      </p:pic>
      <p:pic>
        <p:nvPicPr>
          <p:cNvPr id="9" name="Picture 8" descr="A close-up of a button&#10;&#10;AI-generated content may be incorrect.">
            <a:extLst>
              <a:ext uri="{FF2B5EF4-FFF2-40B4-BE49-F238E27FC236}">
                <a16:creationId xmlns:a16="http://schemas.microsoft.com/office/drawing/2014/main" id="{0C396CF1-45D7-8DBD-47F2-B88715655054}"/>
              </a:ext>
            </a:extLst>
          </p:cNvPr>
          <p:cNvPicPr>
            <a:picLocks noChangeAspect="1"/>
          </p:cNvPicPr>
          <p:nvPr/>
        </p:nvPicPr>
        <p:blipFill>
          <a:blip r:embed="rId3"/>
          <a:srcRect l="51268" r="28567" b="-800"/>
          <a:stretch>
            <a:fillRect/>
          </a:stretch>
        </p:blipFill>
        <p:spPr>
          <a:xfrm>
            <a:off x="551671" y="1079248"/>
            <a:ext cx="2250771" cy="2550621"/>
          </a:xfrm>
          <a:prstGeom prst="rect">
            <a:avLst/>
          </a:prstGeom>
        </p:spPr>
      </p:pic>
      <p:sp>
        <p:nvSpPr>
          <p:cNvPr id="10" name="TextBox 9">
            <a:extLst>
              <a:ext uri="{FF2B5EF4-FFF2-40B4-BE49-F238E27FC236}">
                <a16:creationId xmlns:a16="http://schemas.microsoft.com/office/drawing/2014/main" id="{E26F0D0F-A150-48E0-6B8F-67FAE1F291B5}"/>
              </a:ext>
            </a:extLst>
          </p:cNvPr>
          <p:cNvSpPr txBox="1"/>
          <p:nvPr/>
        </p:nvSpPr>
        <p:spPr>
          <a:xfrm>
            <a:off x="2669596" y="1048047"/>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ADC</a:t>
            </a:r>
            <a:endParaRPr lang="en-US" sz="2000" dirty="0"/>
          </a:p>
        </p:txBody>
      </p:sp>
      <p:sp>
        <p:nvSpPr>
          <p:cNvPr id="11" name="TextBox 10">
            <a:extLst>
              <a:ext uri="{FF2B5EF4-FFF2-40B4-BE49-F238E27FC236}">
                <a16:creationId xmlns:a16="http://schemas.microsoft.com/office/drawing/2014/main" id="{F0DDE16D-F290-727A-8B16-18515990DA4C}"/>
              </a:ext>
            </a:extLst>
          </p:cNvPr>
          <p:cNvSpPr txBox="1"/>
          <p:nvPr/>
        </p:nvSpPr>
        <p:spPr>
          <a:xfrm>
            <a:off x="2666585" y="3435163"/>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DWI</a:t>
            </a:r>
            <a:endParaRPr lang="en-US" sz="2000" dirty="0"/>
          </a:p>
        </p:txBody>
      </p:sp>
      <p:pic>
        <p:nvPicPr>
          <p:cNvPr id="15" name="Picture 14" descr="A black and white image of a graph&#10;&#10;AI-generated content may be incorrect.">
            <a:extLst>
              <a:ext uri="{FF2B5EF4-FFF2-40B4-BE49-F238E27FC236}">
                <a16:creationId xmlns:a16="http://schemas.microsoft.com/office/drawing/2014/main" id="{BF56B41C-BEE1-F531-B56B-FF41C3A504A3}"/>
              </a:ext>
            </a:extLst>
          </p:cNvPr>
          <p:cNvPicPr>
            <a:picLocks noChangeAspect="1"/>
          </p:cNvPicPr>
          <p:nvPr/>
        </p:nvPicPr>
        <p:blipFill>
          <a:blip r:embed="rId5"/>
          <a:srcRect l="132" t="18203" r="49670" b="146"/>
          <a:stretch>
            <a:fillRect/>
          </a:stretch>
        </p:blipFill>
        <p:spPr>
          <a:xfrm>
            <a:off x="6463798" y="1209700"/>
            <a:ext cx="4196553" cy="3408397"/>
          </a:xfrm>
          <a:prstGeom prst="rect">
            <a:avLst/>
          </a:prstGeom>
        </p:spPr>
      </p:pic>
      <p:pic>
        <p:nvPicPr>
          <p:cNvPr id="16" name="Picture 15">
            <a:extLst>
              <a:ext uri="{FF2B5EF4-FFF2-40B4-BE49-F238E27FC236}">
                <a16:creationId xmlns:a16="http://schemas.microsoft.com/office/drawing/2014/main" id="{EA67152F-3CAE-2B70-4A59-9ADAA1C63D86}"/>
              </a:ext>
            </a:extLst>
          </p:cNvPr>
          <p:cNvPicPr>
            <a:picLocks noChangeAspect="1"/>
          </p:cNvPicPr>
          <p:nvPr/>
        </p:nvPicPr>
        <p:blipFill>
          <a:blip r:embed="rId6"/>
          <a:srcRect l="528" t="18254" r="49802" b="76"/>
          <a:stretch>
            <a:fillRect/>
          </a:stretch>
        </p:blipFill>
        <p:spPr>
          <a:xfrm>
            <a:off x="6498007" y="1220373"/>
            <a:ext cx="4152303" cy="3409274"/>
          </a:xfrm>
          <a:prstGeom prst="rect">
            <a:avLst/>
          </a:prstGeom>
        </p:spPr>
      </p:pic>
      <p:sp>
        <p:nvSpPr>
          <p:cNvPr id="17" name="TextBox 16">
            <a:extLst>
              <a:ext uri="{FF2B5EF4-FFF2-40B4-BE49-F238E27FC236}">
                <a16:creationId xmlns:a16="http://schemas.microsoft.com/office/drawing/2014/main" id="{1DBB1F88-8A36-5295-FD57-FC9E4F6AE50F}"/>
              </a:ext>
            </a:extLst>
          </p:cNvPr>
          <p:cNvSpPr txBox="1"/>
          <p:nvPr/>
        </p:nvSpPr>
        <p:spPr>
          <a:xfrm>
            <a:off x="7248585" y="2971755"/>
            <a:ext cx="15302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2.1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sp>
        <p:nvSpPr>
          <p:cNvPr id="18" name="TextBox 17">
            <a:extLst>
              <a:ext uri="{FF2B5EF4-FFF2-40B4-BE49-F238E27FC236}">
                <a16:creationId xmlns:a16="http://schemas.microsoft.com/office/drawing/2014/main" id="{DB138319-0265-A6F7-64C7-8E759F3D0DD8}"/>
              </a:ext>
            </a:extLst>
          </p:cNvPr>
          <p:cNvSpPr txBox="1"/>
          <p:nvPr/>
        </p:nvSpPr>
        <p:spPr>
          <a:xfrm>
            <a:off x="8326887" y="2252886"/>
            <a:ext cx="14296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1.3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sp>
        <p:nvSpPr>
          <p:cNvPr id="19" name="TextBox 18">
            <a:extLst>
              <a:ext uri="{FF2B5EF4-FFF2-40B4-BE49-F238E27FC236}">
                <a16:creationId xmlns:a16="http://schemas.microsoft.com/office/drawing/2014/main" id="{7BB9B893-66AD-3CDA-9938-EE030D27D338}"/>
              </a:ext>
            </a:extLst>
          </p:cNvPr>
          <p:cNvSpPr txBox="1"/>
          <p:nvPr/>
        </p:nvSpPr>
        <p:spPr>
          <a:xfrm>
            <a:off x="6101990" y="4478192"/>
            <a:ext cx="54894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It's noise!</a:t>
            </a:r>
            <a:endParaRPr lang="en-US" dirty="0"/>
          </a:p>
          <a:p>
            <a:r>
              <a:rPr lang="en-US" sz="2400" dirty="0">
                <a:ea typeface="Calibri"/>
                <a:cs typeface="Calibri"/>
              </a:rPr>
              <a:t>Always check the DWI *</a:t>
            </a:r>
            <a:r>
              <a:rPr lang="en-US" sz="2400" b="1" dirty="0">
                <a:ea typeface="Calibri"/>
                <a:cs typeface="Calibri"/>
              </a:rPr>
              <a:t>and*</a:t>
            </a:r>
            <a:r>
              <a:rPr lang="en-US" sz="2400" dirty="0">
                <a:ea typeface="Calibri"/>
                <a:cs typeface="Calibri"/>
              </a:rPr>
              <a:t> the ADC map</a:t>
            </a:r>
          </a:p>
          <a:p>
            <a:r>
              <a:rPr lang="en-US" sz="2400" dirty="0">
                <a:ea typeface="Calibri"/>
                <a:cs typeface="Calibri"/>
              </a:rPr>
              <a:t>SNR limits are one reason diffusion has larger voxels than structural</a:t>
            </a:r>
          </a:p>
        </p:txBody>
      </p:sp>
      <p:sp>
        <p:nvSpPr>
          <p:cNvPr id="4" name="Slide Number Placeholder 3">
            <a:extLst>
              <a:ext uri="{FF2B5EF4-FFF2-40B4-BE49-F238E27FC236}">
                <a16:creationId xmlns:a16="http://schemas.microsoft.com/office/drawing/2014/main" id="{BB4B2281-C21F-D133-CFEE-8F78B88E791E}"/>
              </a:ext>
            </a:extLst>
          </p:cNvPr>
          <p:cNvSpPr>
            <a:spLocks noGrp="1"/>
          </p:cNvSpPr>
          <p:nvPr>
            <p:ph type="sldNum" sz="quarter" idx="12"/>
          </p:nvPr>
        </p:nvSpPr>
        <p:spPr/>
        <p:txBody>
          <a:bodyPr/>
          <a:lstStyle/>
          <a:p>
            <a:fld id="{C4480B9F-7472-41D4-976E-7C2DC8934C50}" type="slidenum">
              <a:rPr lang="en-CA" smtClean="0"/>
              <a:t>21</a:t>
            </a:fld>
            <a:endParaRPr lang="en-US"/>
          </a:p>
        </p:txBody>
      </p:sp>
      <p:graphicFrame>
        <p:nvGraphicFramePr>
          <p:cNvPr id="12" name="Diagram 11">
            <a:extLst>
              <a:ext uri="{FF2B5EF4-FFF2-40B4-BE49-F238E27FC236}">
                <a16:creationId xmlns:a16="http://schemas.microsoft.com/office/drawing/2014/main" id="{94CB04D1-9BB2-B882-E06D-B1E8CB33EFD0}"/>
              </a:ext>
            </a:extLst>
          </p:cNvPr>
          <p:cNvGraphicFramePr/>
          <p:nvPr>
            <p:extLst>
              <p:ext uri="{D42A27DB-BD31-4B8C-83A1-F6EECF244321}">
                <p14:modId xmlns:p14="http://schemas.microsoft.com/office/powerpoint/2010/main" val="3017132438"/>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8" name="Arrow: Chevron 27">
            <a:extLst>
              <a:ext uri="{FF2B5EF4-FFF2-40B4-BE49-F238E27FC236}">
                <a16:creationId xmlns:a16="http://schemas.microsoft.com/office/drawing/2014/main" id="{131C34D1-9D40-83EF-9F02-CC674CB846A3}"/>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628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AE24F-1D66-6DD4-CDC2-E2F4805305EC}"/>
            </a:ext>
          </a:extLst>
        </p:cNvPr>
        <p:cNvGrpSpPr/>
        <p:nvPr/>
      </p:nvGrpSpPr>
      <p:grpSpPr>
        <a:xfrm>
          <a:off x="0" y="0"/>
          <a:ext cx="0" cy="0"/>
          <a:chOff x="0" y="0"/>
          <a:chExt cx="0" cy="0"/>
        </a:xfrm>
      </p:grpSpPr>
      <p:pic>
        <p:nvPicPr>
          <p:cNvPr id="3" name="Picture 2" descr="A black and white image of a graph&#10;&#10;AI-generated content may be incorrect.">
            <a:extLst>
              <a:ext uri="{FF2B5EF4-FFF2-40B4-BE49-F238E27FC236}">
                <a16:creationId xmlns:a16="http://schemas.microsoft.com/office/drawing/2014/main" id="{65E08490-3E81-56FD-6831-60F2767343D1}"/>
              </a:ext>
            </a:extLst>
          </p:cNvPr>
          <p:cNvPicPr>
            <a:picLocks noChangeAspect="1"/>
          </p:cNvPicPr>
          <p:nvPr/>
        </p:nvPicPr>
        <p:blipFill>
          <a:blip r:embed="rId2"/>
          <a:srcRect l="50031" t="17311" b="3769"/>
          <a:stretch>
            <a:fillRect/>
          </a:stretch>
        </p:blipFill>
        <p:spPr>
          <a:xfrm>
            <a:off x="6496383" y="1260279"/>
            <a:ext cx="4243252" cy="3365355"/>
          </a:xfrm>
          <a:prstGeom prst="rect">
            <a:avLst/>
          </a:prstGeom>
        </p:spPr>
      </p:pic>
      <p:sp>
        <p:nvSpPr>
          <p:cNvPr id="2" name="Title 1">
            <a:extLst>
              <a:ext uri="{FF2B5EF4-FFF2-40B4-BE49-F238E27FC236}">
                <a16:creationId xmlns:a16="http://schemas.microsoft.com/office/drawing/2014/main" id="{0DF358EC-0525-CC0A-A891-9F58EEAB9885}"/>
              </a:ext>
            </a:extLst>
          </p:cNvPr>
          <p:cNvSpPr>
            <a:spLocks noGrp="1"/>
          </p:cNvSpPr>
          <p:nvPr>
            <p:ph type="title"/>
          </p:nvPr>
        </p:nvSpPr>
        <p:spPr>
          <a:xfrm>
            <a:off x="609480" y="274680"/>
            <a:ext cx="10972440" cy="974742"/>
          </a:xfrm>
        </p:spPr>
        <p:txBody>
          <a:bodyPr/>
          <a:lstStyle/>
          <a:p>
            <a:r>
              <a:rPr lang="en-US" dirty="0">
                <a:ea typeface="Calibri"/>
                <a:cs typeface="Calibri"/>
              </a:rPr>
              <a:t>Why don't these ADCs for cells agree?</a:t>
            </a:r>
            <a:endParaRPr lang="en-US" dirty="0"/>
          </a:p>
        </p:txBody>
      </p:sp>
      <p:pic>
        <p:nvPicPr>
          <p:cNvPr id="4" name="Picture 3" descr="A close-up of a button&#10;&#10;AI-generated content may be incorrect.">
            <a:extLst>
              <a:ext uri="{FF2B5EF4-FFF2-40B4-BE49-F238E27FC236}">
                <a16:creationId xmlns:a16="http://schemas.microsoft.com/office/drawing/2014/main" id="{9F88A798-9C51-1D23-A800-FDFBC8EDBC8C}"/>
              </a:ext>
            </a:extLst>
          </p:cNvPr>
          <p:cNvPicPr>
            <a:picLocks noChangeAspect="1"/>
          </p:cNvPicPr>
          <p:nvPr/>
        </p:nvPicPr>
        <p:blipFill>
          <a:blip r:embed="rId3"/>
          <a:srcRect l="73790" r="1268" b="-800"/>
          <a:stretch>
            <a:fillRect/>
          </a:stretch>
        </p:blipFill>
        <p:spPr>
          <a:xfrm>
            <a:off x="2854170" y="1036501"/>
            <a:ext cx="2886565" cy="2648912"/>
          </a:xfrm>
          <a:prstGeom prst="rect">
            <a:avLst/>
          </a:prstGeom>
        </p:spPr>
      </p:pic>
      <p:pic>
        <p:nvPicPr>
          <p:cNvPr id="6" name="Picture 5" descr="A close-up of a button&#10;&#10;AI-generated content may be incorrect.">
            <a:extLst>
              <a:ext uri="{FF2B5EF4-FFF2-40B4-BE49-F238E27FC236}">
                <a16:creationId xmlns:a16="http://schemas.microsoft.com/office/drawing/2014/main" id="{32454B38-4EA4-FA0B-3BA3-315EE23B2CA4}"/>
              </a:ext>
            </a:extLst>
          </p:cNvPr>
          <p:cNvPicPr>
            <a:picLocks noChangeAspect="1"/>
          </p:cNvPicPr>
          <p:nvPr/>
        </p:nvPicPr>
        <p:blipFill>
          <a:blip r:embed="rId4"/>
          <a:srcRect l="59021" t="3043" r="8976" b="11739"/>
          <a:stretch>
            <a:fillRect/>
          </a:stretch>
        </p:blipFill>
        <p:spPr>
          <a:xfrm>
            <a:off x="432038" y="3435268"/>
            <a:ext cx="4763732" cy="2647006"/>
          </a:xfrm>
          <a:prstGeom prst="rect">
            <a:avLst/>
          </a:prstGeom>
        </p:spPr>
      </p:pic>
      <p:pic>
        <p:nvPicPr>
          <p:cNvPr id="8" name="Picture 7" descr="A close-up of a button&#10;&#10;AI-generated content may be incorrect.">
            <a:extLst>
              <a:ext uri="{FF2B5EF4-FFF2-40B4-BE49-F238E27FC236}">
                <a16:creationId xmlns:a16="http://schemas.microsoft.com/office/drawing/2014/main" id="{691D2A91-9751-8AD5-05FF-2308EBE90997}"/>
              </a:ext>
            </a:extLst>
          </p:cNvPr>
          <p:cNvPicPr>
            <a:picLocks noChangeAspect="1"/>
          </p:cNvPicPr>
          <p:nvPr/>
        </p:nvPicPr>
        <p:blipFill>
          <a:blip r:embed="rId3"/>
          <a:srcRect l="51268" r="28567" b="-800"/>
          <a:stretch>
            <a:fillRect/>
          </a:stretch>
        </p:blipFill>
        <p:spPr>
          <a:xfrm>
            <a:off x="453379" y="1036501"/>
            <a:ext cx="2335020" cy="2648912"/>
          </a:xfrm>
          <a:prstGeom prst="rect">
            <a:avLst/>
          </a:prstGeom>
        </p:spPr>
      </p:pic>
      <p:sp>
        <p:nvSpPr>
          <p:cNvPr id="10" name="TextBox 9">
            <a:extLst>
              <a:ext uri="{FF2B5EF4-FFF2-40B4-BE49-F238E27FC236}">
                <a16:creationId xmlns:a16="http://schemas.microsoft.com/office/drawing/2014/main" id="{12A37805-A2BE-85E7-9A65-E2B48B752979}"/>
              </a:ext>
            </a:extLst>
          </p:cNvPr>
          <p:cNvSpPr txBox="1"/>
          <p:nvPr/>
        </p:nvSpPr>
        <p:spPr>
          <a:xfrm>
            <a:off x="2531051" y="1004361"/>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ADC</a:t>
            </a:r>
            <a:endParaRPr lang="en-US" sz="2000" dirty="0"/>
          </a:p>
        </p:txBody>
      </p:sp>
      <p:sp>
        <p:nvSpPr>
          <p:cNvPr id="12" name="TextBox 11">
            <a:extLst>
              <a:ext uri="{FF2B5EF4-FFF2-40B4-BE49-F238E27FC236}">
                <a16:creationId xmlns:a16="http://schemas.microsoft.com/office/drawing/2014/main" id="{EA963F24-B46D-57D7-FCCD-55B70AFEE754}"/>
              </a:ext>
            </a:extLst>
          </p:cNvPr>
          <p:cNvSpPr txBox="1"/>
          <p:nvPr/>
        </p:nvSpPr>
        <p:spPr>
          <a:xfrm>
            <a:off x="2535528" y="3549681"/>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DWI</a:t>
            </a:r>
            <a:endParaRPr lang="en-US" sz="2000" dirty="0"/>
          </a:p>
        </p:txBody>
      </p:sp>
      <p:sp>
        <p:nvSpPr>
          <p:cNvPr id="19" name="TextBox 18">
            <a:extLst>
              <a:ext uri="{FF2B5EF4-FFF2-40B4-BE49-F238E27FC236}">
                <a16:creationId xmlns:a16="http://schemas.microsoft.com/office/drawing/2014/main" id="{304E76F2-FE82-D156-B3B7-7187727210AE}"/>
              </a:ext>
            </a:extLst>
          </p:cNvPr>
          <p:cNvSpPr txBox="1"/>
          <p:nvPr/>
        </p:nvSpPr>
        <p:spPr>
          <a:xfrm>
            <a:off x="7417942" y="2119953"/>
            <a:ext cx="1093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0.6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sp>
        <p:nvSpPr>
          <p:cNvPr id="21" name="TextBox 20">
            <a:extLst>
              <a:ext uri="{FF2B5EF4-FFF2-40B4-BE49-F238E27FC236}">
                <a16:creationId xmlns:a16="http://schemas.microsoft.com/office/drawing/2014/main" id="{6BCA195B-629F-FB7B-074E-D547316D8E4F}"/>
              </a:ext>
            </a:extLst>
          </p:cNvPr>
          <p:cNvSpPr txBox="1"/>
          <p:nvPr/>
        </p:nvSpPr>
        <p:spPr>
          <a:xfrm>
            <a:off x="8948073" y="2072803"/>
            <a:ext cx="10710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0.5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cxnSp>
        <p:nvCxnSpPr>
          <p:cNvPr id="15" name="Straight Arrow Connector 14">
            <a:extLst>
              <a:ext uri="{FF2B5EF4-FFF2-40B4-BE49-F238E27FC236}">
                <a16:creationId xmlns:a16="http://schemas.microsoft.com/office/drawing/2014/main" id="{AE090967-18E6-BAC3-3AAD-9C18D3B5B5F0}"/>
              </a:ext>
            </a:extLst>
          </p:cNvPr>
          <p:cNvCxnSpPr>
            <a:cxnSpLocks/>
          </p:cNvCxnSpPr>
          <p:nvPr/>
        </p:nvCxnSpPr>
        <p:spPr>
          <a:xfrm flipH="1">
            <a:off x="4337850" y="1874314"/>
            <a:ext cx="123833" cy="20397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B479BA3-AEE7-6A4B-84CB-85890888AB6C}"/>
              </a:ext>
            </a:extLst>
          </p:cNvPr>
          <p:cNvSpPr txBox="1"/>
          <p:nvPr/>
        </p:nvSpPr>
        <p:spPr>
          <a:xfrm>
            <a:off x="4294304" y="1625519"/>
            <a:ext cx="59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FFC000"/>
                </a:solidFill>
                <a:ea typeface="Calibri"/>
                <a:cs typeface="Calibri"/>
              </a:rPr>
              <a:t>cells</a:t>
            </a:r>
          </a:p>
        </p:txBody>
      </p:sp>
      <p:pic>
        <p:nvPicPr>
          <p:cNvPr id="64" name="Picture 63">
            <a:extLst>
              <a:ext uri="{FF2B5EF4-FFF2-40B4-BE49-F238E27FC236}">
                <a16:creationId xmlns:a16="http://schemas.microsoft.com/office/drawing/2014/main" id="{733A05DC-FEAD-E812-943E-0B3671A07A5C}"/>
              </a:ext>
            </a:extLst>
          </p:cNvPr>
          <p:cNvPicPr>
            <a:picLocks noChangeAspect="1"/>
          </p:cNvPicPr>
          <p:nvPr/>
        </p:nvPicPr>
        <p:blipFill>
          <a:blip r:embed="rId5"/>
          <a:stretch>
            <a:fillRect/>
          </a:stretch>
        </p:blipFill>
        <p:spPr>
          <a:xfrm>
            <a:off x="1104900" y="760713"/>
            <a:ext cx="9982200" cy="5048250"/>
          </a:xfrm>
          <a:prstGeom prst="rect">
            <a:avLst/>
          </a:prstGeom>
        </p:spPr>
      </p:pic>
      <p:sp>
        <p:nvSpPr>
          <p:cNvPr id="13" name="Rectangle 12">
            <a:extLst>
              <a:ext uri="{FF2B5EF4-FFF2-40B4-BE49-F238E27FC236}">
                <a16:creationId xmlns:a16="http://schemas.microsoft.com/office/drawing/2014/main" id="{5C71F29A-706F-E8F5-64C2-9CB736E99190}"/>
              </a:ext>
            </a:extLst>
          </p:cNvPr>
          <p:cNvSpPr/>
          <p:nvPr/>
        </p:nvSpPr>
        <p:spPr>
          <a:xfrm>
            <a:off x="1165689" y="3938629"/>
            <a:ext cx="3410849" cy="8209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BB635D5-55FC-D967-F23B-09D842211246}"/>
              </a:ext>
            </a:extLst>
          </p:cNvPr>
          <p:cNvSpPr>
            <a:spLocks noGrp="1"/>
          </p:cNvSpPr>
          <p:nvPr>
            <p:ph type="sldNum" sz="quarter" idx="12"/>
          </p:nvPr>
        </p:nvSpPr>
        <p:spPr/>
        <p:txBody>
          <a:bodyPr/>
          <a:lstStyle/>
          <a:p>
            <a:fld id="{C4480B9F-7472-41D4-976E-7C2DC8934C50}" type="slidenum">
              <a:rPr lang="en-CA" smtClean="0"/>
              <a:t>22</a:t>
            </a:fld>
            <a:endParaRPr lang="en-US"/>
          </a:p>
        </p:txBody>
      </p:sp>
      <p:graphicFrame>
        <p:nvGraphicFramePr>
          <p:cNvPr id="9" name="Diagram 8">
            <a:extLst>
              <a:ext uri="{FF2B5EF4-FFF2-40B4-BE49-F238E27FC236}">
                <a16:creationId xmlns:a16="http://schemas.microsoft.com/office/drawing/2014/main" id="{219FA19A-912F-0CFE-7C58-AAE13CA812CA}"/>
              </a:ext>
            </a:extLst>
          </p:cNvPr>
          <p:cNvGraphicFramePr/>
          <p:nvPr>
            <p:extLst>
              <p:ext uri="{D42A27DB-BD31-4B8C-83A1-F6EECF244321}">
                <p14:modId xmlns:p14="http://schemas.microsoft.com/office/powerpoint/2010/main" val="4133044947"/>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8" name="Arrow: Chevron 27">
            <a:extLst>
              <a:ext uri="{FF2B5EF4-FFF2-40B4-BE49-F238E27FC236}">
                <a16:creationId xmlns:a16="http://schemas.microsoft.com/office/drawing/2014/main" id="{4480AB13-1620-1AE3-E395-36025373EE84}"/>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185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7AD3F-B3DC-6F5F-3DC9-46CF28FAA536}"/>
            </a:ext>
          </a:extLst>
        </p:cNvPr>
        <p:cNvGrpSpPr/>
        <p:nvPr/>
      </p:nvGrpSpPr>
      <p:grpSpPr>
        <a:xfrm>
          <a:off x="0" y="0"/>
          <a:ext cx="0" cy="0"/>
          <a:chOff x="0" y="0"/>
          <a:chExt cx="0" cy="0"/>
        </a:xfrm>
      </p:grpSpPr>
      <p:pic>
        <p:nvPicPr>
          <p:cNvPr id="3" name="Picture 2" descr="A black and white image of a graph&#10;&#10;AI-generated content may be incorrect.">
            <a:extLst>
              <a:ext uri="{FF2B5EF4-FFF2-40B4-BE49-F238E27FC236}">
                <a16:creationId xmlns:a16="http://schemas.microsoft.com/office/drawing/2014/main" id="{F0C29D5D-9383-2E1D-68AB-BE1355E554C3}"/>
              </a:ext>
            </a:extLst>
          </p:cNvPr>
          <p:cNvPicPr>
            <a:picLocks noChangeAspect="1"/>
          </p:cNvPicPr>
          <p:nvPr/>
        </p:nvPicPr>
        <p:blipFill>
          <a:blip r:embed="rId2"/>
          <a:srcRect l="50031" t="17311" b="3769"/>
          <a:stretch>
            <a:fillRect/>
          </a:stretch>
        </p:blipFill>
        <p:spPr>
          <a:xfrm>
            <a:off x="6496383" y="1260279"/>
            <a:ext cx="4243252" cy="3365355"/>
          </a:xfrm>
          <a:prstGeom prst="rect">
            <a:avLst/>
          </a:prstGeom>
        </p:spPr>
      </p:pic>
      <p:sp>
        <p:nvSpPr>
          <p:cNvPr id="2" name="Title 1">
            <a:extLst>
              <a:ext uri="{FF2B5EF4-FFF2-40B4-BE49-F238E27FC236}">
                <a16:creationId xmlns:a16="http://schemas.microsoft.com/office/drawing/2014/main" id="{050C4C6D-851D-1461-E9D1-19FE9026F0C4}"/>
              </a:ext>
            </a:extLst>
          </p:cNvPr>
          <p:cNvSpPr>
            <a:spLocks noGrp="1"/>
          </p:cNvSpPr>
          <p:nvPr>
            <p:ph type="title"/>
          </p:nvPr>
        </p:nvSpPr>
        <p:spPr>
          <a:xfrm>
            <a:off x="609480" y="274680"/>
            <a:ext cx="10972440" cy="974742"/>
          </a:xfrm>
        </p:spPr>
        <p:txBody>
          <a:bodyPr/>
          <a:lstStyle/>
          <a:p>
            <a:r>
              <a:rPr lang="en-US" dirty="0">
                <a:ea typeface="Calibri"/>
                <a:cs typeface="Calibri"/>
              </a:rPr>
              <a:t>Why don't these ADCs for cells agree?</a:t>
            </a:r>
            <a:endParaRPr lang="en-US" dirty="0"/>
          </a:p>
        </p:txBody>
      </p:sp>
      <p:pic>
        <p:nvPicPr>
          <p:cNvPr id="4" name="Picture 3" descr="A close-up of a button&#10;&#10;AI-generated content may be incorrect.">
            <a:extLst>
              <a:ext uri="{FF2B5EF4-FFF2-40B4-BE49-F238E27FC236}">
                <a16:creationId xmlns:a16="http://schemas.microsoft.com/office/drawing/2014/main" id="{C08D0827-E941-FB52-C4E2-65B905D7F778}"/>
              </a:ext>
            </a:extLst>
          </p:cNvPr>
          <p:cNvPicPr>
            <a:picLocks noChangeAspect="1"/>
          </p:cNvPicPr>
          <p:nvPr/>
        </p:nvPicPr>
        <p:blipFill>
          <a:blip r:embed="rId3"/>
          <a:srcRect l="73790" r="1268" b="-800"/>
          <a:stretch>
            <a:fillRect/>
          </a:stretch>
        </p:blipFill>
        <p:spPr>
          <a:xfrm>
            <a:off x="2854170" y="1036501"/>
            <a:ext cx="2886565" cy="2648912"/>
          </a:xfrm>
          <a:prstGeom prst="rect">
            <a:avLst/>
          </a:prstGeom>
        </p:spPr>
      </p:pic>
      <p:pic>
        <p:nvPicPr>
          <p:cNvPr id="6" name="Picture 5" descr="A close-up of a button&#10;&#10;AI-generated content may be incorrect.">
            <a:extLst>
              <a:ext uri="{FF2B5EF4-FFF2-40B4-BE49-F238E27FC236}">
                <a16:creationId xmlns:a16="http://schemas.microsoft.com/office/drawing/2014/main" id="{7F1EC030-1A5C-1580-CA1C-5C8CC2785711}"/>
              </a:ext>
            </a:extLst>
          </p:cNvPr>
          <p:cNvPicPr>
            <a:picLocks noChangeAspect="1"/>
          </p:cNvPicPr>
          <p:nvPr/>
        </p:nvPicPr>
        <p:blipFill>
          <a:blip r:embed="rId4"/>
          <a:srcRect l="59021" t="3043" r="8976" b="11739"/>
          <a:stretch>
            <a:fillRect/>
          </a:stretch>
        </p:blipFill>
        <p:spPr>
          <a:xfrm>
            <a:off x="432038" y="3435268"/>
            <a:ext cx="4763732" cy="2647006"/>
          </a:xfrm>
          <a:prstGeom prst="rect">
            <a:avLst/>
          </a:prstGeom>
        </p:spPr>
      </p:pic>
      <p:pic>
        <p:nvPicPr>
          <p:cNvPr id="8" name="Picture 7" descr="A close-up of a button&#10;&#10;AI-generated content may be incorrect.">
            <a:extLst>
              <a:ext uri="{FF2B5EF4-FFF2-40B4-BE49-F238E27FC236}">
                <a16:creationId xmlns:a16="http://schemas.microsoft.com/office/drawing/2014/main" id="{F67604A5-226B-DE29-39BB-D13BFE2180E6}"/>
              </a:ext>
            </a:extLst>
          </p:cNvPr>
          <p:cNvPicPr>
            <a:picLocks noChangeAspect="1"/>
          </p:cNvPicPr>
          <p:nvPr/>
        </p:nvPicPr>
        <p:blipFill>
          <a:blip r:embed="rId3"/>
          <a:srcRect l="51268" r="28567" b="-800"/>
          <a:stretch>
            <a:fillRect/>
          </a:stretch>
        </p:blipFill>
        <p:spPr>
          <a:xfrm>
            <a:off x="453379" y="1036501"/>
            <a:ext cx="2335020" cy="2648912"/>
          </a:xfrm>
          <a:prstGeom prst="rect">
            <a:avLst/>
          </a:prstGeom>
        </p:spPr>
      </p:pic>
      <p:sp>
        <p:nvSpPr>
          <p:cNvPr id="10" name="TextBox 9">
            <a:extLst>
              <a:ext uri="{FF2B5EF4-FFF2-40B4-BE49-F238E27FC236}">
                <a16:creationId xmlns:a16="http://schemas.microsoft.com/office/drawing/2014/main" id="{EA948B8A-C99C-2269-6A3A-5E1A8D9C979A}"/>
              </a:ext>
            </a:extLst>
          </p:cNvPr>
          <p:cNvSpPr txBox="1"/>
          <p:nvPr/>
        </p:nvSpPr>
        <p:spPr>
          <a:xfrm>
            <a:off x="2531051" y="1004361"/>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ADC</a:t>
            </a:r>
            <a:endParaRPr lang="en-US" sz="2000" dirty="0"/>
          </a:p>
        </p:txBody>
      </p:sp>
      <p:sp>
        <p:nvSpPr>
          <p:cNvPr id="12" name="TextBox 11">
            <a:extLst>
              <a:ext uri="{FF2B5EF4-FFF2-40B4-BE49-F238E27FC236}">
                <a16:creationId xmlns:a16="http://schemas.microsoft.com/office/drawing/2014/main" id="{14FCD88D-0E29-639F-5639-2EC8136A068B}"/>
              </a:ext>
            </a:extLst>
          </p:cNvPr>
          <p:cNvSpPr txBox="1"/>
          <p:nvPr/>
        </p:nvSpPr>
        <p:spPr>
          <a:xfrm>
            <a:off x="2535528" y="3549681"/>
            <a:ext cx="7473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DWI</a:t>
            </a:r>
            <a:endParaRPr lang="en-US" sz="2000" dirty="0"/>
          </a:p>
        </p:txBody>
      </p:sp>
      <p:sp>
        <p:nvSpPr>
          <p:cNvPr id="19" name="TextBox 18">
            <a:extLst>
              <a:ext uri="{FF2B5EF4-FFF2-40B4-BE49-F238E27FC236}">
                <a16:creationId xmlns:a16="http://schemas.microsoft.com/office/drawing/2014/main" id="{49FDAB5B-795D-F872-FC5A-ED6113359BD3}"/>
              </a:ext>
            </a:extLst>
          </p:cNvPr>
          <p:cNvSpPr txBox="1"/>
          <p:nvPr/>
        </p:nvSpPr>
        <p:spPr>
          <a:xfrm>
            <a:off x="7417942" y="2119953"/>
            <a:ext cx="1093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0.6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sp>
        <p:nvSpPr>
          <p:cNvPr id="21" name="TextBox 20">
            <a:extLst>
              <a:ext uri="{FF2B5EF4-FFF2-40B4-BE49-F238E27FC236}">
                <a16:creationId xmlns:a16="http://schemas.microsoft.com/office/drawing/2014/main" id="{9072F690-EA33-8FA8-296A-71D39FB009C1}"/>
              </a:ext>
            </a:extLst>
          </p:cNvPr>
          <p:cNvSpPr txBox="1"/>
          <p:nvPr/>
        </p:nvSpPr>
        <p:spPr>
          <a:xfrm>
            <a:off x="8948073" y="2072803"/>
            <a:ext cx="10710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0.5 µm</a:t>
            </a:r>
            <a:r>
              <a:rPr lang="en-US" sz="1400" baseline="30000" dirty="0">
                <a:ea typeface="Calibri"/>
                <a:cs typeface="Calibri"/>
              </a:rPr>
              <a:t>2</a:t>
            </a:r>
            <a:r>
              <a:rPr lang="en-US" sz="1400" dirty="0">
                <a:ea typeface="Calibri"/>
                <a:cs typeface="Calibri"/>
              </a:rPr>
              <a:t>/</a:t>
            </a:r>
            <a:r>
              <a:rPr lang="en-US" sz="1400" dirty="0" err="1">
                <a:ea typeface="Calibri"/>
                <a:cs typeface="Calibri"/>
              </a:rPr>
              <a:t>ms</a:t>
            </a:r>
            <a:endParaRPr lang="en-US" sz="1400" dirty="0" err="1"/>
          </a:p>
        </p:txBody>
      </p:sp>
      <p:cxnSp>
        <p:nvCxnSpPr>
          <p:cNvPr id="15" name="Straight Arrow Connector 14">
            <a:extLst>
              <a:ext uri="{FF2B5EF4-FFF2-40B4-BE49-F238E27FC236}">
                <a16:creationId xmlns:a16="http://schemas.microsoft.com/office/drawing/2014/main" id="{DCBB63B4-0FA9-3956-EB88-8215628CC713}"/>
              </a:ext>
            </a:extLst>
          </p:cNvPr>
          <p:cNvCxnSpPr>
            <a:cxnSpLocks/>
          </p:cNvCxnSpPr>
          <p:nvPr/>
        </p:nvCxnSpPr>
        <p:spPr>
          <a:xfrm flipH="1">
            <a:off x="4337850" y="1874314"/>
            <a:ext cx="123833" cy="20397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0F2AC9D-717E-C355-4E35-F13BB29D9EFD}"/>
              </a:ext>
            </a:extLst>
          </p:cNvPr>
          <p:cNvSpPr txBox="1"/>
          <p:nvPr/>
        </p:nvSpPr>
        <p:spPr>
          <a:xfrm>
            <a:off x="4294304" y="1625519"/>
            <a:ext cx="5951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FFC000"/>
                </a:solidFill>
                <a:ea typeface="Calibri"/>
                <a:cs typeface="Calibri"/>
              </a:rPr>
              <a:t>cells</a:t>
            </a:r>
          </a:p>
        </p:txBody>
      </p:sp>
      <p:sp>
        <p:nvSpPr>
          <p:cNvPr id="5" name="Slide Number Placeholder 4">
            <a:extLst>
              <a:ext uri="{FF2B5EF4-FFF2-40B4-BE49-F238E27FC236}">
                <a16:creationId xmlns:a16="http://schemas.microsoft.com/office/drawing/2014/main" id="{92F95F14-C2C2-2135-0E3E-A39BDBC2944F}"/>
              </a:ext>
            </a:extLst>
          </p:cNvPr>
          <p:cNvSpPr>
            <a:spLocks noGrp="1"/>
          </p:cNvSpPr>
          <p:nvPr>
            <p:ph type="sldNum" sz="quarter" idx="12"/>
          </p:nvPr>
        </p:nvSpPr>
        <p:spPr/>
        <p:txBody>
          <a:bodyPr/>
          <a:lstStyle/>
          <a:p>
            <a:fld id="{C4480B9F-7472-41D4-976E-7C2DC8934C50}" type="slidenum">
              <a:rPr lang="en-CA" smtClean="0"/>
              <a:t>23</a:t>
            </a:fld>
            <a:endParaRPr lang="en-US"/>
          </a:p>
        </p:txBody>
      </p:sp>
      <p:graphicFrame>
        <p:nvGraphicFramePr>
          <p:cNvPr id="9" name="Diagram 8">
            <a:extLst>
              <a:ext uri="{FF2B5EF4-FFF2-40B4-BE49-F238E27FC236}">
                <a16:creationId xmlns:a16="http://schemas.microsoft.com/office/drawing/2014/main" id="{A473E1C7-B79D-B80F-5103-8755EEEDC83A}"/>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Arrow: Chevron 27">
            <a:extLst>
              <a:ext uri="{FF2B5EF4-FFF2-40B4-BE49-F238E27FC236}">
                <a16:creationId xmlns:a16="http://schemas.microsoft.com/office/drawing/2014/main" id="{123CA822-8ECE-D52C-8486-DFDB2D182F87}"/>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66C487D8-B3B1-702E-80DC-35A0E4B4B1C8}"/>
              </a:ext>
            </a:extLst>
          </p:cNvPr>
          <p:cNvSpPr txBox="1"/>
          <p:nvPr/>
        </p:nvSpPr>
        <p:spPr>
          <a:xfrm>
            <a:off x="5934210" y="4501458"/>
            <a:ext cx="561006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Water in cells does not undergo Gaussian diffusion at high b!</a:t>
            </a:r>
            <a:endParaRPr lang="en-US" dirty="0"/>
          </a:p>
          <a:p>
            <a:r>
              <a:rPr lang="en-US" sz="2400" dirty="0">
                <a:ea typeface="Calibri"/>
                <a:cs typeface="Calibri"/>
              </a:rPr>
              <a:t>Even if you see signal in DWI, ADC may not be appropriate at high b (&gt;1000 s/mm</a:t>
            </a:r>
            <a:r>
              <a:rPr lang="en-US" sz="2400" baseline="30000" dirty="0">
                <a:ea typeface="Calibri"/>
                <a:cs typeface="Calibri"/>
              </a:rPr>
              <a:t>2</a:t>
            </a:r>
            <a:r>
              <a:rPr lang="en-US" sz="2400" dirty="0">
                <a:ea typeface="Calibri"/>
                <a:cs typeface="Calibri"/>
              </a:rPr>
              <a:t>)</a:t>
            </a:r>
          </a:p>
        </p:txBody>
      </p:sp>
    </p:spTree>
    <p:extLst>
      <p:ext uri="{BB962C8B-B14F-4D97-AF65-F5344CB8AC3E}">
        <p14:creationId xmlns:p14="http://schemas.microsoft.com/office/powerpoint/2010/main" val="3078861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23B5-271A-60D2-1F21-011D6169A2A3}"/>
              </a:ext>
            </a:extLst>
          </p:cNvPr>
          <p:cNvSpPr>
            <a:spLocks noGrp="1"/>
          </p:cNvSpPr>
          <p:nvPr>
            <p:ph type="title"/>
          </p:nvPr>
        </p:nvSpPr>
        <p:spPr/>
        <p:txBody>
          <a:bodyPr/>
          <a:lstStyle/>
          <a:p>
            <a:r>
              <a:rPr lang="en-US" dirty="0">
                <a:ea typeface="Calibri"/>
                <a:cs typeface="Calibri"/>
              </a:rPr>
              <a:t>There are hardware and practical limitations</a:t>
            </a:r>
            <a:endParaRPr lang="en-US" dirty="0"/>
          </a:p>
        </p:txBody>
      </p:sp>
      <p:sp>
        <p:nvSpPr>
          <p:cNvPr id="3" name="Content Placeholder 2">
            <a:extLst>
              <a:ext uri="{FF2B5EF4-FFF2-40B4-BE49-F238E27FC236}">
                <a16:creationId xmlns:a16="http://schemas.microsoft.com/office/drawing/2014/main" id="{D0A089EB-A556-D0FC-00E5-F25B34E88097}"/>
              </a:ext>
            </a:extLst>
          </p:cNvPr>
          <p:cNvSpPr>
            <a:spLocks noGrp="1"/>
          </p:cNvSpPr>
          <p:nvPr>
            <p:ph idx="1"/>
          </p:nvPr>
        </p:nvSpPr>
        <p:spPr>
          <a:xfrm>
            <a:off x="609480" y="1600200"/>
            <a:ext cx="6567546" cy="4525560"/>
          </a:xfrm>
        </p:spPr>
        <p:txBody>
          <a:bodyPr>
            <a:normAutofit/>
          </a:bodyPr>
          <a:lstStyle/>
          <a:p>
            <a:r>
              <a:rPr lang="en-US" sz="3200" dirty="0">
                <a:ea typeface="Calibri"/>
                <a:cs typeface="Calibri"/>
              </a:rPr>
              <a:t>The scanner has a maximum gradient amplitude</a:t>
            </a:r>
            <a:endParaRPr lang="en-US" sz="3200" dirty="0"/>
          </a:p>
          <a:p>
            <a:r>
              <a:rPr lang="en-US" sz="3200" dirty="0">
                <a:ea typeface="Calibri"/>
                <a:cs typeface="Calibri"/>
              </a:rPr>
              <a:t>TE limits gradient duration and separation</a:t>
            </a:r>
          </a:p>
          <a:p>
            <a:r>
              <a:rPr lang="en-US" sz="3200" dirty="0">
                <a:ea typeface="Calibri"/>
                <a:cs typeface="Calibri"/>
              </a:rPr>
              <a:t>Longer TEs have lower SNR (T2 decay)</a:t>
            </a:r>
          </a:p>
          <a:p>
            <a:r>
              <a:rPr lang="en-US" sz="3200" dirty="0">
                <a:ea typeface="Calibri"/>
                <a:cs typeface="Calibri"/>
              </a:rPr>
              <a:t>A "b-value" may not mean the same thing on different scanners.</a:t>
            </a:r>
          </a:p>
        </p:txBody>
      </p:sp>
      <p:graphicFrame>
        <p:nvGraphicFramePr>
          <p:cNvPr id="4" name="Table 3">
            <a:extLst>
              <a:ext uri="{FF2B5EF4-FFF2-40B4-BE49-F238E27FC236}">
                <a16:creationId xmlns:a16="http://schemas.microsoft.com/office/drawing/2014/main" id="{9E813B78-1F12-5BCF-1FB9-8A0C38A89B88}"/>
              </a:ext>
            </a:extLst>
          </p:cNvPr>
          <p:cNvGraphicFramePr>
            <a:graphicFrameLocks noGrp="1"/>
          </p:cNvGraphicFramePr>
          <p:nvPr>
            <p:extLst>
              <p:ext uri="{D42A27DB-BD31-4B8C-83A1-F6EECF244321}">
                <p14:modId xmlns:p14="http://schemas.microsoft.com/office/powerpoint/2010/main" val="2055005312"/>
              </p:ext>
            </p:extLst>
          </p:nvPr>
        </p:nvGraphicFramePr>
        <p:xfrm>
          <a:off x="7753684" y="1818105"/>
          <a:ext cx="3829035" cy="3235959"/>
        </p:xfrm>
        <a:graphic>
          <a:graphicData uri="http://schemas.openxmlformats.org/drawingml/2006/table">
            <a:tbl>
              <a:tblPr firstRow="1" bandRow="1">
                <a:tableStyleId>{5C22544A-7EE6-4342-B048-85BDC9FD1C3A}</a:tableStyleId>
              </a:tblPr>
              <a:tblGrid>
                <a:gridCol w="2208508">
                  <a:extLst>
                    <a:ext uri="{9D8B030D-6E8A-4147-A177-3AD203B41FA5}">
                      <a16:colId xmlns:a16="http://schemas.microsoft.com/office/drawing/2014/main" val="2843248787"/>
                    </a:ext>
                  </a:extLst>
                </a:gridCol>
                <a:gridCol w="1620527">
                  <a:extLst>
                    <a:ext uri="{9D8B030D-6E8A-4147-A177-3AD203B41FA5}">
                      <a16:colId xmlns:a16="http://schemas.microsoft.com/office/drawing/2014/main" val="39214657"/>
                    </a:ext>
                  </a:extLst>
                </a:gridCol>
              </a:tblGrid>
              <a:tr h="370840">
                <a:tc>
                  <a:txBody>
                    <a:bodyPr/>
                    <a:lstStyle/>
                    <a:p>
                      <a:r>
                        <a:rPr lang="en-US" dirty="0"/>
                        <a:t>Scanner (3 T)</a:t>
                      </a:r>
                    </a:p>
                  </a:txBody>
                  <a:tcPr/>
                </a:tc>
                <a:tc>
                  <a:txBody>
                    <a:bodyPr/>
                    <a:lstStyle/>
                    <a:p>
                      <a:r>
                        <a:rPr lang="en-US" dirty="0"/>
                        <a:t>Max Gradient (</a:t>
                      </a:r>
                      <a:r>
                        <a:rPr lang="en-US" dirty="0" err="1"/>
                        <a:t>mT</a:t>
                      </a:r>
                      <a:r>
                        <a:rPr lang="en-US" dirty="0"/>
                        <a:t>/m)</a:t>
                      </a:r>
                    </a:p>
                  </a:txBody>
                  <a:tcPr/>
                </a:tc>
                <a:extLst>
                  <a:ext uri="{0D108BD9-81ED-4DB2-BD59-A6C34878D82A}">
                    <a16:rowId xmlns:a16="http://schemas.microsoft.com/office/drawing/2014/main" val="144888239"/>
                  </a:ext>
                </a:extLst>
              </a:tr>
              <a:tr h="370840">
                <a:tc>
                  <a:txBody>
                    <a:bodyPr/>
                    <a:lstStyle/>
                    <a:p>
                      <a:r>
                        <a:rPr lang="en-US" dirty="0"/>
                        <a:t>GE Signa Architect</a:t>
                      </a:r>
                    </a:p>
                  </a:txBody>
                  <a:tcPr/>
                </a:tc>
                <a:tc>
                  <a:txBody>
                    <a:bodyPr/>
                    <a:lstStyle/>
                    <a:p>
                      <a:r>
                        <a:rPr lang="en-US" dirty="0"/>
                        <a:t>44</a:t>
                      </a:r>
                    </a:p>
                  </a:txBody>
                  <a:tcPr/>
                </a:tc>
                <a:extLst>
                  <a:ext uri="{0D108BD9-81ED-4DB2-BD59-A6C34878D82A}">
                    <a16:rowId xmlns:a16="http://schemas.microsoft.com/office/drawing/2014/main" val="2932129228"/>
                  </a:ext>
                </a:extLst>
              </a:tr>
              <a:tr h="370840">
                <a:tc>
                  <a:txBody>
                    <a:bodyPr/>
                    <a:lstStyle/>
                    <a:p>
                      <a:r>
                        <a:rPr lang="en-US" dirty="0"/>
                        <a:t>GE Signa Premier</a:t>
                      </a:r>
                    </a:p>
                  </a:txBody>
                  <a:tcPr/>
                </a:tc>
                <a:tc>
                  <a:txBody>
                    <a:bodyPr/>
                    <a:lstStyle/>
                    <a:p>
                      <a:r>
                        <a:rPr lang="en-US" dirty="0"/>
                        <a:t>80</a:t>
                      </a:r>
                    </a:p>
                  </a:txBody>
                  <a:tcPr/>
                </a:tc>
                <a:extLst>
                  <a:ext uri="{0D108BD9-81ED-4DB2-BD59-A6C34878D82A}">
                    <a16:rowId xmlns:a16="http://schemas.microsoft.com/office/drawing/2014/main" val="4283838022"/>
                  </a:ext>
                </a:extLst>
              </a:tr>
              <a:tr h="370840">
                <a:tc>
                  <a:txBody>
                    <a:bodyPr/>
                    <a:lstStyle/>
                    <a:p>
                      <a:r>
                        <a:rPr lang="en-US" dirty="0"/>
                        <a:t>Philips Ingenia </a:t>
                      </a:r>
                      <a:r>
                        <a:rPr lang="en-US" dirty="0" err="1"/>
                        <a:t>Elition</a:t>
                      </a:r>
                    </a:p>
                  </a:txBody>
                  <a:tcPr/>
                </a:tc>
                <a:tc>
                  <a:txBody>
                    <a:bodyPr/>
                    <a:lstStyle/>
                    <a:p>
                      <a:r>
                        <a:rPr lang="en-US" dirty="0"/>
                        <a:t>45</a:t>
                      </a:r>
                    </a:p>
                  </a:txBody>
                  <a:tcPr/>
                </a:tc>
                <a:extLst>
                  <a:ext uri="{0D108BD9-81ED-4DB2-BD59-A6C34878D82A}">
                    <a16:rowId xmlns:a16="http://schemas.microsoft.com/office/drawing/2014/main" val="143782415"/>
                  </a:ext>
                </a:extLst>
              </a:tr>
              <a:tr h="370840">
                <a:tc>
                  <a:txBody>
                    <a:bodyPr/>
                    <a:lstStyle/>
                    <a:p>
                      <a:r>
                        <a:rPr lang="en-US" dirty="0"/>
                        <a:t>Philips MR 7700</a:t>
                      </a:r>
                    </a:p>
                  </a:txBody>
                  <a:tcPr/>
                </a:tc>
                <a:tc>
                  <a:txBody>
                    <a:bodyPr/>
                    <a:lstStyle/>
                    <a:p>
                      <a:r>
                        <a:rPr lang="en-US" dirty="0"/>
                        <a:t>65</a:t>
                      </a:r>
                    </a:p>
                  </a:txBody>
                  <a:tcPr/>
                </a:tc>
                <a:extLst>
                  <a:ext uri="{0D108BD9-81ED-4DB2-BD59-A6C34878D82A}">
                    <a16:rowId xmlns:a16="http://schemas.microsoft.com/office/drawing/2014/main" val="507941338"/>
                  </a:ext>
                </a:extLst>
              </a:tr>
              <a:tr h="370840">
                <a:tc>
                  <a:txBody>
                    <a:bodyPr/>
                    <a:lstStyle/>
                    <a:p>
                      <a:r>
                        <a:rPr lang="en-US" dirty="0"/>
                        <a:t>Siemens Skyra</a:t>
                      </a:r>
                    </a:p>
                  </a:txBody>
                  <a:tcPr/>
                </a:tc>
                <a:tc>
                  <a:txBody>
                    <a:bodyPr/>
                    <a:lstStyle/>
                    <a:p>
                      <a:r>
                        <a:rPr lang="en-US" dirty="0"/>
                        <a:t>45</a:t>
                      </a:r>
                    </a:p>
                  </a:txBody>
                  <a:tcPr/>
                </a:tc>
                <a:extLst>
                  <a:ext uri="{0D108BD9-81ED-4DB2-BD59-A6C34878D82A}">
                    <a16:rowId xmlns:a16="http://schemas.microsoft.com/office/drawing/2014/main" val="4156245463"/>
                  </a:ext>
                </a:extLst>
              </a:tr>
              <a:tr h="370839">
                <a:tc>
                  <a:txBody>
                    <a:bodyPr/>
                    <a:lstStyle/>
                    <a:p>
                      <a:pPr lvl="0">
                        <a:buNone/>
                      </a:pPr>
                      <a:r>
                        <a:rPr lang="en-US" dirty="0"/>
                        <a:t>Siemens Prisma</a:t>
                      </a:r>
                    </a:p>
                  </a:txBody>
                  <a:tcPr/>
                </a:tc>
                <a:tc>
                  <a:txBody>
                    <a:bodyPr/>
                    <a:lstStyle/>
                    <a:p>
                      <a:pPr lvl="0">
                        <a:buNone/>
                      </a:pPr>
                      <a:r>
                        <a:rPr lang="en-US" dirty="0"/>
                        <a:t>80</a:t>
                      </a:r>
                    </a:p>
                  </a:txBody>
                  <a:tcPr/>
                </a:tc>
                <a:extLst>
                  <a:ext uri="{0D108BD9-81ED-4DB2-BD59-A6C34878D82A}">
                    <a16:rowId xmlns:a16="http://schemas.microsoft.com/office/drawing/2014/main" val="4105274280"/>
                  </a:ext>
                </a:extLst>
              </a:tr>
              <a:tr h="370840">
                <a:tc>
                  <a:txBody>
                    <a:bodyPr/>
                    <a:lstStyle/>
                    <a:p>
                      <a:r>
                        <a:rPr lang="en-US" dirty="0"/>
                        <a:t>Siemens </a:t>
                      </a:r>
                      <a:r>
                        <a:rPr lang="en-US" dirty="0" err="1"/>
                        <a:t>Connectom</a:t>
                      </a:r>
                    </a:p>
                  </a:txBody>
                  <a:tcPr/>
                </a:tc>
                <a:tc>
                  <a:txBody>
                    <a:bodyPr/>
                    <a:lstStyle/>
                    <a:p>
                      <a:r>
                        <a:rPr lang="en-US" dirty="0"/>
                        <a:t>300</a:t>
                      </a:r>
                    </a:p>
                  </a:txBody>
                  <a:tcPr/>
                </a:tc>
                <a:extLst>
                  <a:ext uri="{0D108BD9-81ED-4DB2-BD59-A6C34878D82A}">
                    <a16:rowId xmlns:a16="http://schemas.microsoft.com/office/drawing/2014/main" val="465968346"/>
                  </a:ext>
                </a:extLst>
              </a:tr>
            </a:tbl>
          </a:graphicData>
        </a:graphic>
      </p:graphicFrame>
      <p:sp>
        <p:nvSpPr>
          <p:cNvPr id="5" name="Slide Number Placeholder 4">
            <a:extLst>
              <a:ext uri="{FF2B5EF4-FFF2-40B4-BE49-F238E27FC236}">
                <a16:creationId xmlns:a16="http://schemas.microsoft.com/office/drawing/2014/main" id="{3041E6CF-96E7-A3B3-25B7-EAF18B977111}"/>
              </a:ext>
            </a:extLst>
          </p:cNvPr>
          <p:cNvSpPr>
            <a:spLocks noGrp="1"/>
          </p:cNvSpPr>
          <p:nvPr>
            <p:ph type="sldNum" sz="quarter" idx="12"/>
          </p:nvPr>
        </p:nvSpPr>
        <p:spPr/>
        <p:txBody>
          <a:bodyPr/>
          <a:lstStyle/>
          <a:p>
            <a:fld id="{C4480B9F-7472-41D4-976E-7C2DC8934C50}" type="slidenum">
              <a:rPr lang="en-CA" smtClean="0"/>
              <a:t>24</a:t>
            </a:fld>
            <a:endParaRPr lang="en-US"/>
          </a:p>
        </p:txBody>
      </p:sp>
      <p:graphicFrame>
        <p:nvGraphicFramePr>
          <p:cNvPr id="7" name="Diagram 6">
            <a:extLst>
              <a:ext uri="{FF2B5EF4-FFF2-40B4-BE49-F238E27FC236}">
                <a16:creationId xmlns:a16="http://schemas.microsoft.com/office/drawing/2014/main" id="{CCB180F8-70B6-7982-69B9-FBD5246429F4}"/>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Arrow: Chevron 17">
            <a:extLst>
              <a:ext uri="{FF2B5EF4-FFF2-40B4-BE49-F238E27FC236}">
                <a16:creationId xmlns:a16="http://schemas.microsoft.com/office/drawing/2014/main" id="{F14F92ED-2CBC-0418-71E1-302F9742D605}"/>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7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F95-FED3-88A1-9380-084929703487}"/>
              </a:ext>
            </a:extLst>
          </p:cNvPr>
          <p:cNvSpPr>
            <a:spLocks noGrp="1"/>
          </p:cNvSpPr>
          <p:nvPr>
            <p:ph type="title"/>
          </p:nvPr>
        </p:nvSpPr>
        <p:spPr/>
        <p:txBody>
          <a:bodyPr/>
          <a:lstStyle/>
          <a:p>
            <a:r>
              <a:rPr lang="en-US" dirty="0">
                <a:ea typeface="Calibri"/>
                <a:cs typeface="Calibri"/>
              </a:rPr>
              <a:t>Example Scanner Interface</a:t>
            </a: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59640DAE-D531-F417-EB96-D5B7ECBE6AD3}"/>
              </a:ext>
            </a:extLst>
          </p:cNvPr>
          <p:cNvPicPr>
            <a:picLocks noGrp="1" noChangeAspect="1"/>
          </p:cNvPicPr>
          <p:nvPr>
            <p:ph idx="1"/>
          </p:nvPr>
        </p:nvPicPr>
        <p:blipFill>
          <a:blip r:embed="rId2"/>
          <a:srcRect l="2874" t="3591" r="3234" b="8772"/>
          <a:stretch>
            <a:fillRect/>
          </a:stretch>
        </p:blipFill>
        <p:spPr>
          <a:xfrm>
            <a:off x="4705707" y="1434534"/>
            <a:ext cx="6386274" cy="4466630"/>
          </a:xfrm>
          <a:prstGeom prst="rect">
            <a:avLst/>
          </a:prstGeom>
          <a:noFill/>
          <a:ln w="0">
            <a:noFill/>
          </a:ln>
        </p:spPr>
      </p:pic>
      <p:sp>
        <p:nvSpPr>
          <p:cNvPr id="4" name="Slide Number Placeholder 3">
            <a:extLst>
              <a:ext uri="{FF2B5EF4-FFF2-40B4-BE49-F238E27FC236}">
                <a16:creationId xmlns:a16="http://schemas.microsoft.com/office/drawing/2014/main" id="{1C6C2F4E-E6E4-D054-AB9A-ABDF80EC8F91}"/>
              </a:ext>
            </a:extLst>
          </p:cNvPr>
          <p:cNvSpPr>
            <a:spLocks noGrp="1"/>
          </p:cNvSpPr>
          <p:nvPr>
            <p:ph type="sldNum" sz="quarter" idx="12"/>
          </p:nvPr>
        </p:nvSpPr>
        <p:spPr/>
        <p:txBody>
          <a:bodyPr/>
          <a:lstStyle/>
          <a:p>
            <a:fld id="{C4480B9F-7472-41D4-976E-7C2DC8934C50}" type="slidenum">
              <a:rPr lang="en-CA" smtClean="0"/>
              <a:t>25</a:t>
            </a:fld>
            <a:endParaRPr lang="en-CA"/>
          </a:p>
        </p:txBody>
      </p:sp>
      <p:pic>
        <p:nvPicPr>
          <p:cNvPr id="6" name="Picture 5" descr="A screenshot of a computer&#10;&#10;AI-generated content may be incorrect.">
            <a:extLst>
              <a:ext uri="{FF2B5EF4-FFF2-40B4-BE49-F238E27FC236}">
                <a16:creationId xmlns:a16="http://schemas.microsoft.com/office/drawing/2014/main" id="{F1505463-943C-6F30-045F-5638283F466F}"/>
              </a:ext>
            </a:extLst>
          </p:cNvPr>
          <p:cNvPicPr>
            <a:picLocks noChangeAspect="1"/>
          </p:cNvPicPr>
          <p:nvPr/>
        </p:nvPicPr>
        <p:blipFill>
          <a:blip r:embed="rId3"/>
          <a:srcRect l="7165" t="3514" r="47975" b="17427"/>
          <a:stretch>
            <a:fillRect/>
          </a:stretch>
        </p:blipFill>
        <p:spPr>
          <a:xfrm>
            <a:off x="755431" y="1434710"/>
            <a:ext cx="3517305" cy="4654716"/>
          </a:xfrm>
          <a:prstGeom prst="rect">
            <a:avLst/>
          </a:prstGeom>
        </p:spPr>
      </p:pic>
    </p:spTree>
    <p:extLst>
      <p:ext uri="{BB962C8B-B14F-4D97-AF65-F5344CB8AC3E}">
        <p14:creationId xmlns:p14="http://schemas.microsoft.com/office/powerpoint/2010/main" val="289063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2A32-A5BC-C94A-E6DF-F680BBDA2E43}"/>
              </a:ext>
            </a:extLst>
          </p:cNvPr>
          <p:cNvSpPr>
            <a:spLocks noGrp="1"/>
          </p:cNvSpPr>
          <p:nvPr>
            <p:ph type="title"/>
          </p:nvPr>
        </p:nvSpPr>
        <p:spPr/>
        <p:txBody>
          <a:bodyPr/>
          <a:lstStyle/>
          <a:p>
            <a:r>
              <a:rPr lang="en-US" dirty="0">
                <a:ea typeface="Calibri"/>
                <a:cs typeface="Calibri"/>
              </a:rPr>
              <a:t>Other Considerations for DWI and ADC</a:t>
            </a:r>
            <a:endParaRPr lang="en-US" dirty="0"/>
          </a:p>
        </p:txBody>
      </p:sp>
      <p:sp>
        <p:nvSpPr>
          <p:cNvPr id="16" name="TextBox 15">
            <a:extLst>
              <a:ext uri="{FF2B5EF4-FFF2-40B4-BE49-F238E27FC236}">
                <a16:creationId xmlns:a16="http://schemas.microsoft.com/office/drawing/2014/main" id="{9FB38CC8-8580-7B2F-FA2C-F751102241A9}"/>
              </a:ext>
            </a:extLst>
          </p:cNvPr>
          <p:cNvSpPr txBox="1"/>
          <p:nvPr/>
        </p:nvSpPr>
        <p:spPr>
          <a:xfrm>
            <a:off x="6589806" y="1217299"/>
            <a:ext cx="52625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dirty="0">
                <a:ea typeface="Calibri"/>
                <a:cs typeface="Calibri"/>
              </a:rPr>
              <a:t>Low b-values may be affected by blood flow in capillaries (modelled by IVIM)</a:t>
            </a:r>
            <a:endParaRPr lang="en-US" dirty="0"/>
          </a:p>
        </p:txBody>
      </p:sp>
      <p:sp>
        <p:nvSpPr>
          <p:cNvPr id="3" name="TextBox 2">
            <a:extLst>
              <a:ext uri="{FF2B5EF4-FFF2-40B4-BE49-F238E27FC236}">
                <a16:creationId xmlns:a16="http://schemas.microsoft.com/office/drawing/2014/main" id="{73BF3272-7EDA-8A69-A10A-25A981B0FC6A}"/>
              </a:ext>
            </a:extLst>
          </p:cNvPr>
          <p:cNvSpPr txBox="1"/>
          <p:nvPr/>
        </p:nvSpPr>
        <p:spPr>
          <a:xfrm>
            <a:off x="610043" y="1075230"/>
            <a:ext cx="526256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dirty="0">
                <a:ea typeface="Calibri"/>
                <a:cs typeface="Calibri"/>
              </a:rPr>
              <a:t>ADC is commonly used for quantification at low b (exact value is scanner-dependent)</a:t>
            </a:r>
            <a:endParaRPr lang="en-US" dirty="0"/>
          </a:p>
          <a:p>
            <a:pPr marL="342900" indent="-342900">
              <a:buFont typeface="Arial,Sans-Serif"/>
              <a:buChar char="•"/>
            </a:pPr>
            <a:r>
              <a:rPr lang="en-US" sz="2000" dirty="0">
                <a:ea typeface="Calibri"/>
                <a:cs typeface="Calibri"/>
              </a:rPr>
              <a:t>Kurtosis or axon diameter mapping can be used for quantification at high b</a:t>
            </a:r>
            <a:endParaRPr lang="en-US" dirty="0"/>
          </a:p>
        </p:txBody>
      </p:sp>
      <p:pic>
        <p:nvPicPr>
          <p:cNvPr id="4" name="Picture 3" descr="A screenshot of a video game&#10;&#10;AI-generated content may be incorrect.">
            <a:extLst>
              <a:ext uri="{FF2B5EF4-FFF2-40B4-BE49-F238E27FC236}">
                <a16:creationId xmlns:a16="http://schemas.microsoft.com/office/drawing/2014/main" id="{14768E75-F3B8-DDD5-B78A-F639D1F3F087}"/>
              </a:ext>
            </a:extLst>
          </p:cNvPr>
          <p:cNvPicPr>
            <a:picLocks noChangeAspect="1"/>
          </p:cNvPicPr>
          <p:nvPr/>
        </p:nvPicPr>
        <p:blipFill>
          <a:blip r:embed="rId3"/>
          <a:srcRect r="12921" b="15020"/>
          <a:stretch>
            <a:fillRect/>
          </a:stretch>
        </p:blipFill>
        <p:spPr>
          <a:xfrm>
            <a:off x="6703957" y="2567666"/>
            <a:ext cx="4462350" cy="3091135"/>
          </a:xfrm>
          <a:prstGeom prst="rect">
            <a:avLst/>
          </a:prstGeom>
        </p:spPr>
      </p:pic>
      <p:sp>
        <p:nvSpPr>
          <p:cNvPr id="7" name="TextBox 6">
            <a:extLst>
              <a:ext uri="{FF2B5EF4-FFF2-40B4-BE49-F238E27FC236}">
                <a16:creationId xmlns:a16="http://schemas.microsoft.com/office/drawing/2014/main" id="{8BC0B60E-1BF4-D59A-69BC-F2DDCBBFCB67}"/>
              </a:ext>
            </a:extLst>
          </p:cNvPr>
          <p:cNvSpPr txBox="1"/>
          <p:nvPr/>
        </p:nvSpPr>
        <p:spPr>
          <a:xfrm>
            <a:off x="6588470" y="1884383"/>
            <a:ext cx="52625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dirty="0">
                <a:ea typeface="Calibri"/>
                <a:cs typeface="Calibri"/>
              </a:rPr>
              <a:t>Slice selection gradients can contribute to diffusion weighting (mainly at low b).</a:t>
            </a:r>
            <a:endParaRPr lang="en-US" dirty="0"/>
          </a:p>
        </p:txBody>
      </p:sp>
      <p:pic>
        <p:nvPicPr>
          <p:cNvPr id="9" name="Picture 8" descr="A graph of a function&#10;&#10;AI-generated content may be incorrect.">
            <a:extLst>
              <a:ext uri="{FF2B5EF4-FFF2-40B4-BE49-F238E27FC236}">
                <a16:creationId xmlns:a16="http://schemas.microsoft.com/office/drawing/2014/main" id="{EBC584F4-FBB0-3061-44D7-AFF4DD3CB65C}"/>
              </a:ext>
            </a:extLst>
          </p:cNvPr>
          <p:cNvPicPr>
            <a:picLocks noChangeAspect="1"/>
          </p:cNvPicPr>
          <p:nvPr/>
        </p:nvPicPr>
        <p:blipFill>
          <a:blip r:embed="rId4"/>
          <a:stretch>
            <a:fillRect/>
          </a:stretch>
        </p:blipFill>
        <p:spPr>
          <a:xfrm>
            <a:off x="768456" y="2326897"/>
            <a:ext cx="3680848" cy="3642102"/>
          </a:xfrm>
          <a:prstGeom prst="rect">
            <a:avLst/>
          </a:prstGeom>
        </p:spPr>
      </p:pic>
      <p:pic>
        <p:nvPicPr>
          <p:cNvPr id="8" name="Picture 7">
            <a:extLst>
              <a:ext uri="{FF2B5EF4-FFF2-40B4-BE49-F238E27FC236}">
                <a16:creationId xmlns:a16="http://schemas.microsoft.com/office/drawing/2014/main" id="{79852F32-AEF4-055C-253F-3813245B6FF5}"/>
              </a:ext>
            </a:extLst>
          </p:cNvPr>
          <p:cNvPicPr>
            <a:picLocks noChangeAspect="1"/>
          </p:cNvPicPr>
          <p:nvPr/>
        </p:nvPicPr>
        <p:blipFill>
          <a:blip r:embed="rId5"/>
          <a:stretch>
            <a:fillRect/>
          </a:stretch>
        </p:blipFill>
        <p:spPr>
          <a:xfrm>
            <a:off x="882761" y="2449332"/>
            <a:ext cx="4333875" cy="3124200"/>
          </a:xfrm>
          <a:prstGeom prst="rect">
            <a:avLst/>
          </a:prstGeom>
        </p:spPr>
      </p:pic>
      <p:sp>
        <p:nvSpPr>
          <p:cNvPr id="5" name="Slide Number Placeholder 4">
            <a:extLst>
              <a:ext uri="{FF2B5EF4-FFF2-40B4-BE49-F238E27FC236}">
                <a16:creationId xmlns:a16="http://schemas.microsoft.com/office/drawing/2014/main" id="{E747EB8C-BB01-1A12-87E9-EC661A62D6DB}"/>
              </a:ext>
            </a:extLst>
          </p:cNvPr>
          <p:cNvSpPr>
            <a:spLocks noGrp="1"/>
          </p:cNvSpPr>
          <p:nvPr>
            <p:ph type="sldNum" idx="12"/>
          </p:nvPr>
        </p:nvSpPr>
        <p:spPr/>
        <p:txBody>
          <a:bodyPr/>
          <a:lstStyle/>
          <a:p>
            <a:fld id="{AAE98EC0-0903-4D3F-82FE-7101F39C75C1}" type="slidenum">
              <a:rPr lang="en-US"/>
              <a:t>26</a:t>
            </a:fld>
            <a:endParaRPr lang="en-US"/>
          </a:p>
        </p:txBody>
      </p:sp>
      <p:graphicFrame>
        <p:nvGraphicFramePr>
          <p:cNvPr id="10" name="Diagram 9">
            <a:extLst>
              <a:ext uri="{FF2B5EF4-FFF2-40B4-BE49-F238E27FC236}">
                <a16:creationId xmlns:a16="http://schemas.microsoft.com/office/drawing/2014/main" id="{3CA1E4A0-A18D-F720-D83A-5B3576E6D922}"/>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2" name="Arrow: Chevron 21">
            <a:extLst>
              <a:ext uri="{FF2B5EF4-FFF2-40B4-BE49-F238E27FC236}">
                <a16:creationId xmlns:a16="http://schemas.microsoft.com/office/drawing/2014/main" id="{23460FBF-8327-5D8A-9C6C-5988CEEBE562}"/>
              </a:ext>
            </a:extLst>
          </p:cNvPr>
          <p:cNvSpPr/>
          <p:nvPr/>
        </p:nvSpPr>
        <p:spPr>
          <a:xfrm>
            <a:off x="2798912"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745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3" grpId="0"/>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AI-generated content may be incorrect.">
            <a:extLst>
              <a:ext uri="{FF2B5EF4-FFF2-40B4-BE49-F238E27FC236}">
                <a16:creationId xmlns:a16="http://schemas.microsoft.com/office/drawing/2014/main" id="{B1EEFD95-C223-C83C-0005-55135770C782}"/>
              </a:ext>
            </a:extLst>
          </p:cNvPr>
          <p:cNvPicPr>
            <a:picLocks noChangeAspect="1"/>
          </p:cNvPicPr>
          <p:nvPr/>
        </p:nvPicPr>
        <p:blipFill>
          <a:blip r:embed="rId2"/>
          <a:srcRect l="9507" t="5027" r="12113" b="3708"/>
          <a:stretch>
            <a:fillRect/>
          </a:stretch>
        </p:blipFill>
        <p:spPr>
          <a:xfrm>
            <a:off x="2776469" y="1301229"/>
            <a:ext cx="2449209" cy="2221424"/>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63900540-15B6-8B3D-AB94-9A256CF79424}"/>
              </a:ext>
            </a:extLst>
          </p:cNvPr>
          <p:cNvPicPr>
            <a:picLocks noChangeAspect="1"/>
          </p:cNvPicPr>
          <p:nvPr/>
        </p:nvPicPr>
        <p:blipFill>
          <a:blip r:embed="rId3"/>
          <a:srcRect l="9553" t="5049" r="12067" b="3275"/>
          <a:stretch>
            <a:fillRect/>
          </a:stretch>
        </p:blipFill>
        <p:spPr>
          <a:xfrm>
            <a:off x="2790845" y="3788047"/>
            <a:ext cx="2437924" cy="2221440"/>
          </a:xfrm>
          <a:prstGeom prst="rect">
            <a:avLst/>
          </a:prstGeom>
        </p:spPr>
      </p:pic>
      <p:pic>
        <p:nvPicPr>
          <p:cNvPr id="8" name="Picture 7" descr="A screenshot of a cellphone&#10;&#10;AI-generated content may be incorrect.">
            <a:extLst>
              <a:ext uri="{FF2B5EF4-FFF2-40B4-BE49-F238E27FC236}">
                <a16:creationId xmlns:a16="http://schemas.microsoft.com/office/drawing/2014/main" id="{5D64FE9C-B748-242B-37A3-4130057AD5BB}"/>
              </a:ext>
            </a:extLst>
          </p:cNvPr>
          <p:cNvPicPr>
            <a:picLocks noChangeAspect="1"/>
          </p:cNvPicPr>
          <p:nvPr/>
        </p:nvPicPr>
        <p:blipFill>
          <a:blip r:embed="rId4"/>
          <a:srcRect l="9519" t="5049" r="12375" b="3275"/>
          <a:stretch>
            <a:fillRect/>
          </a:stretch>
        </p:blipFill>
        <p:spPr>
          <a:xfrm>
            <a:off x="180702" y="3788047"/>
            <a:ext cx="2437942" cy="2221440"/>
          </a:xfrm>
          <a:prstGeom prst="rect">
            <a:avLst/>
          </a:prstGeom>
        </p:spPr>
      </p:pic>
      <p:pic>
        <p:nvPicPr>
          <p:cNvPr id="9" name="Picture 8" descr="A screenshot of a brain scan&#10;&#10;AI-generated content may be incorrect.">
            <a:extLst>
              <a:ext uri="{FF2B5EF4-FFF2-40B4-BE49-F238E27FC236}">
                <a16:creationId xmlns:a16="http://schemas.microsoft.com/office/drawing/2014/main" id="{B05AF800-637E-5D39-43CF-0BD057423A95}"/>
              </a:ext>
            </a:extLst>
          </p:cNvPr>
          <p:cNvPicPr>
            <a:picLocks noChangeAspect="1"/>
          </p:cNvPicPr>
          <p:nvPr/>
        </p:nvPicPr>
        <p:blipFill>
          <a:blip r:embed="rId5"/>
          <a:srcRect l="9729" t="5027" r="11891" b="3708"/>
          <a:stretch>
            <a:fillRect/>
          </a:stretch>
        </p:blipFill>
        <p:spPr>
          <a:xfrm>
            <a:off x="180701" y="1301229"/>
            <a:ext cx="2449193" cy="2221437"/>
          </a:xfrm>
          <a:prstGeom prst="rect">
            <a:avLst/>
          </a:prstGeom>
        </p:spPr>
      </p:pic>
      <p:sp>
        <p:nvSpPr>
          <p:cNvPr id="161"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rmAutofit fontScale="93422"/>
          </a:bodyPr>
          <a:lstStyle/>
          <a:p>
            <a:pPr algn="ctr">
              <a:lnSpc>
                <a:spcPct val="100000"/>
              </a:lnSpc>
            </a:pPr>
            <a:r>
              <a:rPr lang="en-CA" spc="-1" dirty="0">
                <a:solidFill>
                  <a:schemeClr val="dk1"/>
                </a:solidFill>
                <a:latin typeface="Calibri"/>
              </a:rPr>
              <a:t>Anisotropy and Diffusion Tensor Imaging (DTI)</a:t>
            </a:r>
            <a:endParaRPr lang="en-CA" sz="4400" b="0" strike="noStrike" spc="-1" dirty="0">
              <a:solidFill>
                <a:schemeClr val="dk1"/>
              </a:solidFill>
              <a:latin typeface="Calibri"/>
              <a:ea typeface="Calibri"/>
              <a:cs typeface="Calibri"/>
            </a:endParaRPr>
          </a:p>
        </p:txBody>
      </p:sp>
      <p:sp>
        <p:nvSpPr>
          <p:cNvPr id="169" name="TextBox 12"/>
          <p:cNvSpPr/>
          <p:nvPr/>
        </p:nvSpPr>
        <p:spPr>
          <a:xfrm>
            <a:off x="8377182" y="5676988"/>
            <a:ext cx="3398536"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r>
              <a:rPr lang="en-CA" spc="-1" dirty="0">
                <a:solidFill>
                  <a:schemeClr val="dk1"/>
                </a:solidFill>
                <a:latin typeface="Calibri"/>
              </a:rPr>
              <a:t>Data: </a:t>
            </a:r>
            <a:r>
              <a:rPr lang="en-CA" spc="-1" dirty="0">
                <a:solidFill>
                  <a:schemeClr val="dk1"/>
                </a:solidFill>
                <a:ea typeface="+mn-lt"/>
                <a:cs typeface="+mn-lt"/>
                <a:hlinkClick r:id="rId6"/>
              </a:rPr>
              <a:t>https://dmri.slicer.org/docs/</a:t>
            </a:r>
            <a:endParaRPr lang="en-CA" sz="1800" b="0" strike="noStrike" spc="-1">
              <a:solidFill>
                <a:schemeClr val="dk1"/>
              </a:solidFill>
              <a:latin typeface="Arial"/>
            </a:endParaRPr>
          </a:p>
        </p:txBody>
      </p:sp>
      <p:cxnSp>
        <p:nvCxnSpPr>
          <p:cNvPr id="10" name="Straight Arrow Connector 9">
            <a:extLst>
              <a:ext uri="{FF2B5EF4-FFF2-40B4-BE49-F238E27FC236}">
                <a16:creationId xmlns:a16="http://schemas.microsoft.com/office/drawing/2014/main" id="{AF40AC91-DF93-3D35-5AAF-32ED8C6D34E2}"/>
              </a:ext>
            </a:extLst>
          </p:cNvPr>
          <p:cNvCxnSpPr/>
          <p:nvPr/>
        </p:nvCxnSpPr>
        <p:spPr>
          <a:xfrm flipV="1">
            <a:off x="5049801" y="5546527"/>
            <a:ext cx="1498" cy="41215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647CAB-0FDA-E576-44BA-2750E4291A14}"/>
              </a:ext>
            </a:extLst>
          </p:cNvPr>
          <p:cNvCxnSpPr>
            <a:cxnSpLocks/>
          </p:cNvCxnSpPr>
          <p:nvPr/>
        </p:nvCxnSpPr>
        <p:spPr>
          <a:xfrm>
            <a:off x="4707576" y="1506082"/>
            <a:ext cx="403833" cy="7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E7BC31E-B6F5-3319-3B84-874F85980F59}"/>
              </a:ext>
            </a:extLst>
          </p:cNvPr>
          <p:cNvSpPr/>
          <p:nvPr/>
        </p:nvSpPr>
        <p:spPr>
          <a:xfrm>
            <a:off x="2413000" y="5775967"/>
            <a:ext cx="93172" cy="8167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a typeface="Calibri"/>
              <a:cs typeface="Calibri"/>
            </a:endParaRPr>
          </a:p>
        </p:txBody>
      </p:sp>
      <p:sp>
        <p:nvSpPr>
          <p:cNvPr id="14" name="Content Placeholder 2">
            <a:extLst>
              <a:ext uri="{FF2B5EF4-FFF2-40B4-BE49-F238E27FC236}">
                <a16:creationId xmlns:a16="http://schemas.microsoft.com/office/drawing/2014/main" id="{9998B4EB-591D-249E-E7CB-ECB19D13D46C}"/>
              </a:ext>
            </a:extLst>
          </p:cNvPr>
          <p:cNvSpPr txBox="1">
            <a:spLocks/>
          </p:cNvSpPr>
          <p:nvPr/>
        </p:nvSpPr>
        <p:spPr>
          <a:xfrm>
            <a:off x="5657495" y="1418323"/>
            <a:ext cx="5924425" cy="49483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Scanners typically have 3 gradient coils</a:t>
            </a:r>
          </a:p>
          <a:p>
            <a:r>
              <a:rPr lang="en-US" dirty="0">
                <a:ea typeface="Calibri"/>
                <a:cs typeface="Calibri"/>
              </a:rPr>
              <a:t>Turn on in various combinations to examine water motion in different directions</a:t>
            </a:r>
          </a:p>
          <a:p>
            <a:r>
              <a:rPr lang="en-US" dirty="0">
                <a:ea typeface="Calibri"/>
                <a:cs typeface="Calibri"/>
              </a:rPr>
              <a:t>Diffusion signal varies with gradient direction (</a:t>
            </a:r>
            <a:r>
              <a:rPr lang="en-US" dirty="0" err="1">
                <a:ea typeface="Calibri"/>
                <a:cs typeface="Calibri"/>
              </a:rPr>
              <a:t>eg.</a:t>
            </a:r>
            <a:r>
              <a:rPr lang="en-US" dirty="0">
                <a:ea typeface="Calibri"/>
                <a:cs typeface="Calibri"/>
              </a:rPr>
              <a:t> WM </a:t>
            </a:r>
            <a:r>
              <a:rPr lang="en-US" dirty="0" err="1">
                <a:ea typeface="Calibri"/>
                <a:cs typeface="Calibri"/>
              </a:rPr>
              <a:t>fibre</a:t>
            </a:r>
            <a:r>
              <a:rPr lang="en-US" dirty="0">
                <a:ea typeface="Calibri"/>
                <a:cs typeface="Calibri"/>
              </a:rPr>
              <a:t> orientation)</a:t>
            </a:r>
          </a:p>
        </p:txBody>
      </p:sp>
      <p:sp>
        <p:nvSpPr>
          <p:cNvPr id="15" name="TextBox 14">
            <a:extLst>
              <a:ext uri="{FF2B5EF4-FFF2-40B4-BE49-F238E27FC236}">
                <a16:creationId xmlns:a16="http://schemas.microsoft.com/office/drawing/2014/main" id="{A6F616CA-EE33-0D4D-2284-4A5A425FF676}"/>
              </a:ext>
            </a:extLst>
          </p:cNvPr>
          <p:cNvSpPr txBox="1"/>
          <p:nvPr/>
        </p:nvSpPr>
        <p:spPr>
          <a:xfrm>
            <a:off x="376858" y="1011104"/>
            <a:ext cx="2029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Unweighted Image</a:t>
            </a:r>
            <a:endParaRPr lang="en-US" dirty="0"/>
          </a:p>
        </p:txBody>
      </p:sp>
      <p:sp>
        <p:nvSpPr>
          <p:cNvPr id="16" name="TextBox 15">
            <a:extLst>
              <a:ext uri="{FF2B5EF4-FFF2-40B4-BE49-F238E27FC236}">
                <a16:creationId xmlns:a16="http://schemas.microsoft.com/office/drawing/2014/main" id="{755493F6-CD92-06EA-7D45-4CF451A3DFB8}"/>
              </a:ext>
            </a:extLst>
          </p:cNvPr>
          <p:cNvSpPr txBox="1"/>
          <p:nvPr/>
        </p:nvSpPr>
        <p:spPr>
          <a:xfrm>
            <a:off x="3338518" y="1000060"/>
            <a:ext cx="1311412" cy="38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Direction 1</a:t>
            </a:r>
            <a:endParaRPr lang="en-US" dirty="0"/>
          </a:p>
        </p:txBody>
      </p:sp>
      <p:sp>
        <p:nvSpPr>
          <p:cNvPr id="17" name="TextBox 16">
            <a:extLst>
              <a:ext uri="{FF2B5EF4-FFF2-40B4-BE49-F238E27FC236}">
                <a16:creationId xmlns:a16="http://schemas.microsoft.com/office/drawing/2014/main" id="{03EFE9EE-2D55-5AFE-3431-01FDBA7D3ABD}"/>
              </a:ext>
            </a:extLst>
          </p:cNvPr>
          <p:cNvSpPr txBox="1"/>
          <p:nvPr/>
        </p:nvSpPr>
        <p:spPr>
          <a:xfrm>
            <a:off x="752336" y="3494381"/>
            <a:ext cx="1311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ea typeface="Calibri"/>
                <a:cs typeface="Calibri"/>
              </a:rPr>
              <a:t>Direction 2</a:t>
            </a:r>
            <a:endParaRPr lang="en-US" dirty="0">
              <a:solidFill>
                <a:srgbClr val="000000"/>
              </a:solidFill>
            </a:endParaRPr>
          </a:p>
        </p:txBody>
      </p:sp>
      <p:sp>
        <p:nvSpPr>
          <p:cNvPr id="18" name="TextBox 17">
            <a:extLst>
              <a:ext uri="{FF2B5EF4-FFF2-40B4-BE49-F238E27FC236}">
                <a16:creationId xmlns:a16="http://schemas.microsoft.com/office/drawing/2014/main" id="{DF4C5103-7CCC-5D9E-8225-4AF87BD5D4E3}"/>
              </a:ext>
            </a:extLst>
          </p:cNvPr>
          <p:cNvSpPr txBox="1"/>
          <p:nvPr/>
        </p:nvSpPr>
        <p:spPr>
          <a:xfrm>
            <a:off x="3338518" y="3494380"/>
            <a:ext cx="1311412" cy="38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ea typeface="Calibri"/>
                <a:cs typeface="Calibri"/>
              </a:rPr>
              <a:t>Direction 3</a:t>
            </a:r>
            <a:endParaRPr lang="en-US" dirty="0">
              <a:solidFill>
                <a:srgbClr val="000000"/>
              </a:solidFill>
            </a:endParaRPr>
          </a:p>
        </p:txBody>
      </p:sp>
      <p:sp>
        <p:nvSpPr>
          <p:cNvPr id="2" name="Slide Number Placeholder 1">
            <a:extLst>
              <a:ext uri="{FF2B5EF4-FFF2-40B4-BE49-F238E27FC236}">
                <a16:creationId xmlns:a16="http://schemas.microsoft.com/office/drawing/2014/main" id="{A988450C-BD7A-4FE6-AB67-5E8DEB5F50CE}"/>
              </a:ext>
            </a:extLst>
          </p:cNvPr>
          <p:cNvSpPr>
            <a:spLocks noGrp="1"/>
          </p:cNvSpPr>
          <p:nvPr>
            <p:ph type="sldNum" idx="12"/>
          </p:nvPr>
        </p:nvSpPr>
        <p:spPr/>
        <p:txBody>
          <a:bodyPr/>
          <a:lstStyle/>
          <a:p>
            <a:fld id="{AAE98EC0-0903-4D3F-82FE-7101F39C75C1}" type="slidenum">
              <a:rPr lang="en-US"/>
              <a:t>27</a:t>
            </a:fld>
            <a:endParaRPr lang="en-US"/>
          </a:p>
        </p:txBody>
      </p:sp>
      <p:graphicFrame>
        <p:nvGraphicFramePr>
          <p:cNvPr id="58" name="Diagram 57">
            <a:extLst>
              <a:ext uri="{FF2B5EF4-FFF2-40B4-BE49-F238E27FC236}">
                <a16:creationId xmlns:a16="http://schemas.microsoft.com/office/drawing/2014/main" id="{1EFCF32D-FFAB-7A31-783E-EB5038140AC8}"/>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3" name="Arrow: Chevron 132">
            <a:extLst>
              <a:ext uri="{FF2B5EF4-FFF2-40B4-BE49-F238E27FC236}">
                <a16:creationId xmlns:a16="http://schemas.microsoft.com/office/drawing/2014/main" id="{CAB54D19-7415-F78C-1885-9033955B7EF4}"/>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80A97-3FF8-4CC0-61A0-27BC594FDDAF}"/>
            </a:ext>
          </a:extLst>
        </p:cNvPr>
        <p:cNvGrpSpPr/>
        <p:nvPr/>
      </p:nvGrpSpPr>
      <p:grpSpPr>
        <a:xfrm>
          <a:off x="0" y="0"/>
          <a:ext cx="0" cy="0"/>
          <a:chOff x="0" y="0"/>
          <a:chExt cx="0" cy="0"/>
        </a:xfrm>
      </p:grpSpPr>
      <p:sp>
        <p:nvSpPr>
          <p:cNvPr id="161" name="PlaceHolder 1">
            <a:extLst>
              <a:ext uri="{FF2B5EF4-FFF2-40B4-BE49-F238E27FC236}">
                <a16:creationId xmlns:a16="http://schemas.microsoft.com/office/drawing/2014/main" id="{7A5D926F-E804-DC21-3655-6625A15C21EE}"/>
              </a:ext>
            </a:extLst>
          </p:cNvPr>
          <p:cNvSpPr>
            <a:spLocks noGrp="1"/>
          </p:cNvSpPr>
          <p:nvPr>
            <p:ph type="title"/>
          </p:nvPr>
        </p:nvSpPr>
        <p:spPr>
          <a:xfrm>
            <a:off x="609480" y="274680"/>
            <a:ext cx="10972440" cy="1142640"/>
          </a:xfrm>
          <a:prstGeom prst="rect">
            <a:avLst/>
          </a:prstGeom>
          <a:noFill/>
          <a:ln w="0">
            <a:noFill/>
          </a:ln>
        </p:spPr>
        <p:txBody>
          <a:bodyPr lIns="91440" tIns="45720" rIns="91440" bIns="45720" anchor="ctr">
            <a:normAutofit fontScale="93422"/>
          </a:bodyPr>
          <a:lstStyle/>
          <a:p>
            <a:pPr algn="ctr">
              <a:lnSpc>
                <a:spcPct val="100000"/>
              </a:lnSpc>
            </a:pPr>
            <a:r>
              <a:rPr lang="en-CA" spc="-1" dirty="0">
                <a:solidFill>
                  <a:schemeClr val="dk1"/>
                </a:solidFill>
                <a:latin typeface="Calibri"/>
              </a:rPr>
              <a:t>What is a tensor and what can it tell us?</a:t>
            </a:r>
            <a:endParaRPr lang="en-US" dirty="0">
              <a:solidFill>
                <a:schemeClr val="dk1"/>
              </a:solidFill>
            </a:endParaRPr>
          </a:p>
        </p:txBody>
      </p:sp>
      <p:sp>
        <p:nvSpPr>
          <p:cNvPr id="14" name="Content Placeholder 2">
            <a:extLst>
              <a:ext uri="{FF2B5EF4-FFF2-40B4-BE49-F238E27FC236}">
                <a16:creationId xmlns:a16="http://schemas.microsoft.com/office/drawing/2014/main" id="{F07C46C0-2524-47B3-2137-7AA7047EE0AF}"/>
              </a:ext>
            </a:extLst>
          </p:cNvPr>
          <p:cNvSpPr txBox="1">
            <a:spLocks/>
          </p:cNvSpPr>
          <p:nvPr/>
        </p:nvSpPr>
        <p:spPr>
          <a:xfrm>
            <a:off x="5636135" y="1403851"/>
            <a:ext cx="5947657" cy="6268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Can be described by a tensor</a:t>
            </a:r>
          </a:p>
        </p:txBody>
      </p:sp>
      <p:pic>
        <p:nvPicPr>
          <p:cNvPr id="3" name="Picture 2" descr="A close-up of a brain&#10;&#10;AI-generated content may be incorrect.">
            <a:extLst>
              <a:ext uri="{FF2B5EF4-FFF2-40B4-BE49-F238E27FC236}">
                <a16:creationId xmlns:a16="http://schemas.microsoft.com/office/drawing/2014/main" id="{D0C38D5A-8F2E-FF1C-C111-96FCBC97175A}"/>
              </a:ext>
            </a:extLst>
          </p:cNvPr>
          <p:cNvPicPr>
            <a:picLocks noChangeAspect="1"/>
          </p:cNvPicPr>
          <p:nvPr/>
        </p:nvPicPr>
        <p:blipFill>
          <a:blip r:embed="rId3"/>
          <a:stretch>
            <a:fillRect/>
          </a:stretch>
        </p:blipFill>
        <p:spPr>
          <a:xfrm>
            <a:off x="220827" y="2056187"/>
            <a:ext cx="4787436" cy="3643313"/>
          </a:xfrm>
          <a:prstGeom prst="rect">
            <a:avLst/>
          </a:prstGeom>
        </p:spPr>
      </p:pic>
      <p:sp>
        <p:nvSpPr>
          <p:cNvPr id="5" name="TextBox 4">
            <a:extLst>
              <a:ext uri="{FF2B5EF4-FFF2-40B4-BE49-F238E27FC236}">
                <a16:creationId xmlns:a16="http://schemas.microsoft.com/office/drawing/2014/main" id="{16633B3E-4424-F68D-FB4B-675328128475}"/>
              </a:ext>
            </a:extLst>
          </p:cNvPr>
          <p:cNvSpPr txBox="1"/>
          <p:nvPr/>
        </p:nvSpPr>
        <p:spPr>
          <a:xfrm>
            <a:off x="608342" y="1413250"/>
            <a:ext cx="34289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Example Probability Density Functions</a:t>
            </a:r>
            <a:endParaRPr lang="en-US" sz="2400" dirty="0"/>
          </a:p>
        </p:txBody>
      </p:sp>
      <p:sp>
        <p:nvSpPr>
          <p:cNvPr id="13" name="Oval 12">
            <a:extLst>
              <a:ext uri="{FF2B5EF4-FFF2-40B4-BE49-F238E27FC236}">
                <a16:creationId xmlns:a16="http://schemas.microsoft.com/office/drawing/2014/main" id="{50F637AE-E945-68D7-8EDD-7A3DDCBC0E3A}"/>
              </a:ext>
            </a:extLst>
          </p:cNvPr>
          <p:cNvSpPr/>
          <p:nvPr/>
        </p:nvSpPr>
        <p:spPr>
          <a:xfrm>
            <a:off x="4179093" y="3643313"/>
            <a:ext cx="761999" cy="785812"/>
          </a:xfrm>
          <a:prstGeom prst="ellips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991117-F96C-F897-61C4-41D950674475}"/>
              </a:ext>
            </a:extLst>
          </p:cNvPr>
          <p:cNvSpPr/>
          <p:nvPr/>
        </p:nvSpPr>
        <p:spPr>
          <a:xfrm>
            <a:off x="4131466" y="2655093"/>
            <a:ext cx="547688" cy="535781"/>
          </a:xfrm>
          <a:prstGeom prst="ellips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E3ECF3E-D74A-B3BB-4E0A-02970A54DFA4}"/>
              </a:ext>
            </a:extLst>
          </p:cNvPr>
          <p:cNvSpPr/>
          <p:nvPr/>
        </p:nvSpPr>
        <p:spPr>
          <a:xfrm>
            <a:off x="488154" y="2869405"/>
            <a:ext cx="523875" cy="726282"/>
          </a:xfrm>
          <a:prstGeom prst="ellips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diagram of a circle with a circle and a circle with a circle with a circle with a circle with a circle with a circle with a circle with a circle with a circle with a circle with&#10;&#10;AI-generated content may be incorrect.">
            <a:extLst>
              <a:ext uri="{FF2B5EF4-FFF2-40B4-BE49-F238E27FC236}">
                <a16:creationId xmlns:a16="http://schemas.microsoft.com/office/drawing/2014/main" id="{C26A2838-3C02-2CAA-8F02-13F149A669D3}"/>
              </a:ext>
            </a:extLst>
          </p:cNvPr>
          <p:cNvPicPr>
            <a:picLocks noChangeAspect="1"/>
          </p:cNvPicPr>
          <p:nvPr/>
        </p:nvPicPr>
        <p:blipFill>
          <a:blip r:embed="rId4"/>
          <a:stretch>
            <a:fillRect/>
          </a:stretch>
        </p:blipFill>
        <p:spPr>
          <a:xfrm>
            <a:off x="5639808" y="3948681"/>
            <a:ext cx="1724026" cy="1847851"/>
          </a:xfrm>
          <a:prstGeom prst="rect">
            <a:avLst/>
          </a:prstGeom>
        </p:spPr>
      </p:pic>
      <p:sp>
        <p:nvSpPr>
          <p:cNvPr id="23" name="Oval 22">
            <a:extLst>
              <a:ext uri="{FF2B5EF4-FFF2-40B4-BE49-F238E27FC236}">
                <a16:creationId xmlns:a16="http://schemas.microsoft.com/office/drawing/2014/main" id="{9B4534B2-7933-E011-7413-C59808220196}"/>
              </a:ext>
            </a:extLst>
          </p:cNvPr>
          <p:cNvSpPr/>
          <p:nvPr/>
        </p:nvSpPr>
        <p:spPr>
          <a:xfrm>
            <a:off x="345279" y="4393405"/>
            <a:ext cx="761999" cy="726282"/>
          </a:xfrm>
          <a:prstGeom prst="ellips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83F37B2-B0A4-8C7A-BBEE-8272DAC8CAFA}"/>
              </a:ext>
            </a:extLst>
          </p:cNvPr>
          <p:cNvSpPr txBox="1"/>
          <p:nvPr/>
        </p:nvSpPr>
        <p:spPr>
          <a:xfrm>
            <a:off x="892969" y="4955463"/>
            <a:ext cx="2381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7F7F7F"/>
                </a:solidFill>
                <a:ea typeface="Calibri"/>
                <a:cs typeface="Calibri"/>
              </a:rPr>
              <a:t>?</a:t>
            </a:r>
            <a:endParaRPr lang="en-US" dirty="0">
              <a:solidFill>
                <a:srgbClr val="7F7F7F"/>
              </a:solidFill>
            </a:endParaRPr>
          </a:p>
        </p:txBody>
      </p:sp>
      <p:pic>
        <p:nvPicPr>
          <p:cNvPr id="8" name="Picture 7">
            <a:extLst>
              <a:ext uri="{FF2B5EF4-FFF2-40B4-BE49-F238E27FC236}">
                <a16:creationId xmlns:a16="http://schemas.microsoft.com/office/drawing/2014/main" id="{8FA42F3E-1E06-FBB5-876F-72D7A59E29E7}"/>
              </a:ext>
            </a:extLst>
          </p:cNvPr>
          <p:cNvPicPr>
            <a:picLocks noChangeAspect="1"/>
          </p:cNvPicPr>
          <p:nvPr/>
        </p:nvPicPr>
        <p:blipFill>
          <a:blip r:embed="rId5"/>
          <a:stretch>
            <a:fillRect/>
          </a:stretch>
        </p:blipFill>
        <p:spPr>
          <a:xfrm>
            <a:off x="8202683" y="3948394"/>
            <a:ext cx="1820719" cy="312882"/>
          </a:xfrm>
          <a:prstGeom prst="rect">
            <a:avLst/>
          </a:prstGeom>
        </p:spPr>
      </p:pic>
      <p:pic>
        <p:nvPicPr>
          <p:cNvPr id="9" name="Picture 8">
            <a:extLst>
              <a:ext uri="{FF2B5EF4-FFF2-40B4-BE49-F238E27FC236}">
                <a16:creationId xmlns:a16="http://schemas.microsoft.com/office/drawing/2014/main" id="{4FCD24C6-E2DE-0A53-D2B6-CF8894CCFE0D}"/>
              </a:ext>
            </a:extLst>
          </p:cNvPr>
          <p:cNvPicPr>
            <a:picLocks noChangeAspect="1"/>
          </p:cNvPicPr>
          <p:nvPr/>
        </p:nvPicPr>
        <p:blipFill>
          <a:blip r:embed="rId6"/>
          <a:stretch>
            <a:fillRect/>
          </a:stretch>
        </p:blipFill>
        <p:spPr>
          <a:xfrm>
            <a:off x="7481091" y="4392893"/>
            <a:ext cx="2750705" cy="1041401"/>
          </a:xfrm>
          <a:prstGeom prst="rect">
            <a:avLst/>
          </a:prstGeom>
        </p:spPr>
      </p:pic>
      <p:sp>
        <p:nvSpPr>
          <p:cNvPr id="2" name="Slide Number Placeholder 1">
            <a:extLst>
              <a:ext uri="{FF2B5EF4-FFF2-40B4-BE49-F238E27FC236}">
                <a16:creationId xmlns:a16="http://schemas.microsoft.com/office/drawing/2014/main" id="{3EEB303F-4403-4EF3-9C16-746DD8ED662B}"/>
              </a:ext>
            </a:extLst>
          </p:cNvPr>
          <p:cNvSpPr>
            <a:spLocks noGrp="1"/>
          </p:cNvSpPr>
          <p:nvPr>
            <p:ph type="sldNum" idx="12"/>
          </p:nvPr>
        </p:nvSpPr>
        <p:spPr/>
        <p:txBody>
          <a:bodyPr/>
          <a:lstStyle/>
          <a:p>
            <a:fld id="{AAE98EC0-0903-4D3F-82FE-7101F39C75C1}" type="slidenum">
              <a:rPr lang="en-US"/>
              <a:t>28</a:t>
            </a:fld>
            <a:endParaRPr lang="en-US"/>
          </a:p>
        </p:txBody>
      </p:sp>
      <p:graphicFrame>
        <p:nvGraphicFramePr>
          <p:cNvPr id="6" name="Diagram 5">
            <a:extLst>
              <a:ext uri="{FF2B5EF4-FFF2-40B4-BE49-F238E27FC236}">
                <a16:creationId xmlns:a16="http://schemas.microsoft.com/office/drawing/2014/main" id="{CF47637F-6F95-462B-DBF5-C1BBFB2CC58D}"/>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6" name="Arrow: Chevron 25">
            <a:extLst>
              <a:ext uri="{FF2B5EF4-FFF2-40B4-BE49-F238E27FC236}">
                <a16:creationId xmlns:a16="http://schemas.microsoft.com/office/drawing/2014/main" id="{F13BDB51-D6C2-80CF-3594-1EF36187D869}"/>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ontent Placeholder 2">
            <a:extLst>
              <a:ext uri="{FF2B5EF4-FFF2-40B4-BE49-F238E27FC236}">
                <a16:creationId xmlns:a16="http://schemas.microsoft.com/office/drawing/2014/main" id="{F4A308D3-3080-DABF-21B1-3D41497D4DFA}"/>
              </a:ext>
            </a:extLst>
          </p:cNvPr>
          <p:cNvSpPr txBox="1">
            <a:spLocks/>
          </p:cNvSpPr>
          <p:nvPr/>
        </p:nvSpPr>
        <p:spPr>
          <a:xfrm>
            <a:off x="5633926" y="1898598"/>
            <a:ext cx="5947657" cy="211773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Requires 6 independent directions (plus unweighted image)</a:t>
            </a:r>
          </a:p>
          <a:p>
            <a:r>
              <a:rPr lang="en-US" dirty="0">
                <a:ea typeface="Calibri"/>
                <a:cs typeface="Calibri"/>
              </a:rPr>
              <a:t>This basic tensor shape doesn't describe all possibilities but works well for aligned axons vs grey matter</a:t>
            </a:r>
          </a:p>
        </p:txBody>
      </p:sp>
    </p:spTree>
    <p:extLst>
      <p:ext uri="{BB962C8B-B14F-4D97-AF65-F5344CB8AC3E}">
        <p14:creationId xmlns:p14="http://schemas.microsoft.com/office/powerpoint/2010/main" val="244425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2017-4986-9A56-B5A7-808F2454E841}"/>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688D3670-AD04-7096-8058-188372457EA7}"/>
              </a:ext>
            </a:extLst>
          </p:cNvPr>
          <p:cNvPicPr>
            <a:picLocks noChangeAspect="1"/>
          </p:cNvPicPr>
          <p:nvPr/>
        </p:nvPicPr>
        <p:blipFill>
          <a:blip r:embed="rId3"/>
          <a:srcRect l="16255" t="5445" r="1681" b="4527"/>
          <a:stretch>
            <a:fillRect/>
          </a:stretch>
        </p:blipFill>
        <p:spPr>
          <a:xfrm>
            <a:off x="5996840" y="3753786"/>
            <a:ext cx="2666176" cy="2285351"/>
          </a:xfrm>
          <a:prstGeom prst="rect">
            <a:avLst/>
          </a:prstGeom>
        </p:spPr>
      </p:pic>
      <p:pic>
        <p:nvPicPr>
          <p:cNvPr id="13" name="Picture 12" descr="A screenshot of a brain scan&#10;&#10;AI-generated content may be incorrect.">
            <a:extLst>
              <a:ext uri="{FF2B5EF4-FFF2-40B4-BE49-F238E27FC236}">
                <a16:creationId xmlns:a16="http://schemas.microsoft.com/office/drawing/2014/main" id="{AC82B664-AC09-983E-3FB1-752AAB4239B9}"/>
              </a:ext>
            </a:extLst>
          </p:cNvPr>
          <p:cNvPicPr>
            <a:picLocks noChangeAspect="1"/>
          </p:cNvPicPr>
          <p:nvPr/>
        </p:nvPicPr>
        <p:blipFill>
          <a:blip r:embed="rId4"/>
          <a:srcRect l="16255" t="5445" r="1681" b="4527"/>
          <a:stretch>
            <a:fillRect/>
          </a:stretch>
        </p:blipFill>
        <p:spPr>
          <a:xfrm>
            <a:off x="5994530" y="1225333"/>
            <a:ext cx="2666176" cy="2285351"/>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C5B61C84-EA7E-FB4F-0BBF-8BAD41B7C3AA}"/>
              </a:ext>
            </a:extLst>
          </p:cNvPr>
          <p:cNvPicPr>
            <a:picLocks noChangeAspect="1"/>
          </p:cNvPicPr>
          <p:nvPr/>
        </p:nvPicPr>
        <p:blipFill>
          <a:blip r:embed="rId5"/>
          <a:srcRect l="16255" t="5445" r="1681" b="4527"/>
          <a:stretch>
            <a:fillRect/>
          </a:stretch>
        </p:blipFill>
        <p:spPr>
          <a:xfrm>
            <a:off x="3220374" y="1225333"/>
            <a:ext cx="2666176" cy="2285351"/>
          </a:xfrm>
          <a:prstGeom prst="rect">
            <a:avLst/>
          </a:prstGeom>
        </p:spPr>
      </p:pic>
      <p:pic>
        <p:nvPicPr>
          <p:cNvPr id="16" name="Picture 15" descr="A screenshot of a computer screen&#10;&#10;AI-generated content may be incorrect.">
            <a:extLst>
              <a:ext uri="{FF2B5EF4-FFF2-40B4-BE49-F238E27FC236}">
                <a16:creationId xmlns:a16="http://schemas.microsoft.com/office/drawing/2014/main" id="{34EC23C2-D6FE-7C01-DAE3-E73DCE7478F2}"/>
              </a:ext>
            </a:extLst>
          </p:cNvPr>
          <p:cNvPicPr>
            <a:picLocks noChangeAspect="1"/>
          </p:cNvPicPr>
          <p:nvPr/>
        </p:nvPicPr>
        <p:blipFill>
          <a:blip r:embed="rId6"/>
          <a:srcRect l="16202" t="5454" r="1999" b="4364"/>
          <a:stretch>
            <a:fillRect/>
          </a:stretch>
        </p:blipFill>
        <p:spPr>
          <a:xfrm>
            <a:off x="3235352" y="3753400"/>
            <a:ext cx="2655512" cy="2290205"/>
          </a:xfrm>
          <a:prstGeom prst="rect">
            <a:avLst/>
          </a:prstGeom>
        </p:spPr>
      </p:pic>
      <p:sp>
        <p:nvSpPr>
          <p:cNvPr id="161" name="PlaceHolder 1">
            <a:extLst>
              <a:ext uri="{FF2B5EF4-FFF2-40B4-BE49-F238E27FC236}">
                <a16:creationId xmlns:a16="http://schemas.microsoft.com/office/drawing/2014/main" id="{B14FFEFA-0318-7028-B604-049765BF5262}"/>
              </a:ext>
            </a:extLst>
          </p:cNvPr>
          <p:cNvSpPr>
            <a:spLocks noGrp="1"/>
          </p:cNvSpPr>
          <p:nvPr>
            <p:ph type="title"/>
          </p:nvPr>
        </p:nvSpPr>
        <p:spPr>
          <a:xfrm>
            <a:off x="609480" y="193862"/>
            <a:ext cx="10926259" cy="969459"/>
          </a:xfrm>
          <a:prstGeom prst="rect">
            <a:avLst/>
          </a:prstGeom>
          <a:noFill/>
          <a:ln w="0">
            <a:noFill/>
          </a:ln>
        </p:spPr>
        <p:txBody>
          <a:bodyPr lIns="91440" tIns="45720" rIns="91440" bIns="45720" anchor="ctr">
            <a:normAutofit fontScale="93422"/>
          </a:bodyPr>
          <a:lstStyle/>
          <a:p>
            <a:pPr algn="ctr">
              <a:lnSpc>
                <a:spcPct val="100000"/>
              </a:lnSpc>
            </a:pPr>
            <a:r>
              <a:rPr lang="en-CA" spc="-1" dirty="0">
                <a:solidFill>
                  <a:schemeClr val="dk1"/>
                </a:solidFill>
                <a:latin typeface="Calibri"/>
              </a:rPr>
              <a:t>DTI – Common Summary Parameters</a:t>
            </a:r>
            <a:endParaRPr lang="en-CA" sz="4400" b="0" strike="noStrike" spc="-1" dirty="0">
              <a:solidFill>
                <a:schemeClr val="dk1"/>
              </a:solidFill>
              <a:latin typeface="Calibri"/>
              <a:ea typeface="Calibri"/>
              <a:cs typeface="Calibri"/>
            </a:endParaRPr>
          </a:p>
        </p:txBody>
      </p:sp>
      <p:sp>
        <p:nvSpPr>
          <p:cNvPr id="164" name="TextBox 6">
            <a:extLst>
              <a:ext uri="{FF2B5EF4-FFF2-40B4-BE49-F238E27FC236}">
                <a16:creationId xmlns:a16="http://schemas.microsoft.com/office/drawing/2014/main" id="{9653EAAA-62EC-87FA-DC1B-9737FAC69240}"/>
              </a:ext>
            </a:extLst>
          </p:cNvPr>
          <p:cNvSpPr/>
          <p:nvPr/>
        </p:nvSpPr>
        <p:spPr>
          <a:xfrm>
            <a:off x="8970769" y="2934064"/>
            <a:ext cx="1829880" cy="424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CA" sz="2200" b="0" strike="noStrike" spc="-1">
                <a:solidFill>
                  <a:schemeClr val="dk1"/>
                </a:solidFill>
                <a:latin typeface="Calibri"/>
              </a:rPr>
              <a:t>Crossing fibres</a:t>
            </a:r>
            <a:endParaRPr lang="en-CA" sz="2200" b="0" strike="noStrike" spc="-1">
              <a:solidFill>
                <a:srgbClr val="000000"/>
              </a:solidFill>
              <a:latin typeface="Arial"/>
            </a:endParaRPr>
          </a:p>
        </p:txBody>
      </p:sp>
      <p:pic>
        <p:nvPicPr>
          <p:cNvPr id="165" name="Picture 7">
            <a:extLst>
              <a:ext uri="{FF2B5EF4-FFF2-40B4-BE49-F238E27FC236}">
                <a16:creationId xmlns:a16="http://schemas.microsoft.com/office/drawing/2014/main" id="{AFEB7D6B-624B-5F51-B8A6-A2449A3B645E}"/>
              </a:ext>
            </a:extLst>
          </p:cNvPr>
          <p:cNvPicPr/>
          <p:nvPr/>
        </p:nvPicPr>
        <p:blipFill>
          <a:blip r:embed="rId7"/>
          <a:stretch/>
        </p:blipFill>
        <p:spPr>
          <a:xfrm>
            <a:off x="10787950" y="2790460"/>
            <a:ext cx="847440" cy="933120"/>
          </a:xfrm>
          <a:prstGeom prst="rect">
            <a:avLst/>
          </a:prstGeom>
          <a:ln w="0">
            <a:noFill/>
          </a:ln>
        </p:spPr>
      </p:pic>
      <p:cxnSp>
        <p:nvCxnSpPr>
          <p:cNvPr id="166" name="Straight Arrow Connector 8">
            <a:extLst>
              <a:ext uri="{FF2B5EF4-FFF2-40B4-BE49-F238E27FC236}">
                <a16:creationId xmlns:a16="http://schemas.microsoft.com/office/drawing/2014/main" id="{88D9BE67-9B41-5893-A709-92052F0C604C}"/>
              </a:ext>
            </a:extLst>
          </p:cNvPr>
          <p:cNvCxnSpPr/>
          <p:nvPr/>
        </p:nvCxnSpPr>
        <p:spPr>
          <a:xfrm flipH="1" flipV="1">
            <a:off x="7212171" y="2521619"/>
            <a:ext cx="1836064" cy="28329"/>
          </a:xfrm>
          <a:prstGeom prst="straightConnector1">
            <a:avLst/>
          </a:prstGeom>
          <a:ln w="28575">
            <a:solidFill>
              <a:srgbClr val="92D050"/>
            </a:solidFill>
            <a:round/>
            <a:tailEnd type="triangle" w="med" len="med"/>
          </a:ln>
        </p:spPr>
      </p:cxnSp>
      <p:sp>
        <p:nvSpPr>
          <p:cNvPr id="167" name="TextBox 9">
            <a:extLst>
              <a:ext uri="{FF2B5EF4-FFF2-40B4-BE49-F238E27FC236}">
                <a16:creationId xmlns:a16="http://schemas.microsoft.com/office/drawing/2014/main" id="{4AA5A34A-7BD1-FDF7-204D-DC04220B3950}"/>
              </a:ext>
            </a:extLst>
          </p:cNvPr>
          <p:cNvSpPr/>
          <p:nvPr/>
        </p:nvSpPr>
        <p:spPr>
          <a:xfrm>
            <a:off x="9019642" y="2312860"/>
            <a:ext cx="1730880" cy="424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CA" sz="2200" b="0" strike="noStrike" spc="-1">
                <a:solidFill>
                  <a:schemeClr val="dk1"/>
                </a:solidFill>
                <a:latin typeface="Calibri"/>
              </a:rPr>
              <a:t>Aligned fibres</a:t>
            </a:r>
            <a:endParaRPr lang="en-CA" sz="2200" b="0" strike="noStrike" spc="-1">
              <a:solidFill>
                <a:srgbClr val="000000"/>
              </a:solidFill>
              <a:latin typeface="Arial"/>
            </a:endParaRPr>
          </a:p>
        </p:txBody>
      </p:sp>
      <p:pic>
        <p:nvPicPr>
          <p:cNvPr id="168" name="Picture 10">
            <a:extLst>
              <a:ext uri="{FF2B5EF4-FFF2-40B4-BE49-F238E27FC236}">
                <a16:creationId xmlns:a16="http://schemas.microsoft.com/office/drawing/2014/main" id="{D115B33E-B15A-DA4A-9C64-145D40CB6AA2}"/>
              </a:ext>
            </a:extLst>
          </p:cNvPr>
          <p:cNvPicPr/>
          <p:nvPr/>
        </p:nvPicPr>
        <p:blipFill>
          <a:blip r:embed="rId8"/>
          <a:stretch/>
        </p:blipFill>
        <p:spPr>
          <a:xfrm>
            <a:off x="10652054" y="2004165"/>
            <a:ext cx="875880" cy="914040"/>
          </a:xfrm>
          <a:prstGeom prst="rect">
            <a:avLst/>
          </a:prstGeom>
          <a:ln w="0">
            <a:noFill/>
          </a:ln>
        </p:spPr>
      </p:pic>
      <p:sp>
        <p:nvSpPr>
          <p:cNvPr id="169" name="TextBox 12">
            <a:extLst>
              <a:ext uri="{FF2B5EF4-FFF2-40B4-BE49-F238E27FC236}">
                <a16:creationId xmlns:a16="http://schemas.microsoft.com/office/drawing/2014/main" id="{920BD6F6-A550-355D-336A-ABEF6CB24284}"/>
              </a:ext>
            </a:extLst>
          </p:cNvPr>
          <p:cNvSpPr/>
          <p:nvPr/>
        </p:nvSpPr>
        <p:spPr>
          <a:xfrm>
            <a:off x="8792818" y="5746260"/>
            <a:ext cx="3398536"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r>
              <a:rPr lang="en-CA" spc="-1" dirty="0">
                <a:solidFill>
                  <a:schemeClr val="dk1"/>
                </a:solidFill>
                <a:latin typeface="Calibri"/>
              </a:rPr>
              <a:t>Data: </a:t>
            </a:r>
            <a:r>
              <a:rPr lang="en-CA" spc="-1" dirty="0">
                <a:solidFill>
                  <a:schemeClr val="dk1"/>
                </a:solidFill>
                <a:ea typeface="+mn-lt"/>
                <a:cs typeface="+mn-lt"/>
                <a:hlinkClick r:id="rId9"/>
              </a:rPr>
              <a:t>https://dmri.slicer.org/docs/</a:t>
            </a:r>
            <a:endParaRPr lang="en-CA" sz="1800" b="0" strike="noStrike" spc="-1">
              <a:solidFill>
                <a:schemeClr val="dk1"/>
              </a:solidFill>
              <a:latin typeface="Arial"/>
            </a:endParaRPr>
          </a:p>
        </p:txBody>
      </p:sp>
      <p:cxnSp>
        <p:nvCxnSpPr>
          <p:cNvPr id="17" name="Straight Arrow Connector 8">
            <a:extLst>
              <a:ext uri="{FF2B5EF4-FFF2-40B4-BE49-F238E27FC236}">
                <a16:creationId xmlns:a16="http://schemas.microsoft.com/office/drawing/2014/main" id="{BF5578D3-2351-7F67-BFC6-253A59195958}"/>
              </a:ext>
            </a:extLst>
          </p:cNvPr>
          <p:cNvCxnSpPr>
            <a:cxnSpLocks/>
          </p:cNvCxnSpPr>
          <p:nvPr/>
        </p:nvCxnSpPr>
        <p:spPr>
          <a:xfrm flipH="1" flipV="1">
            <a:off x="7366591" y="2796906"/>
            <a:ext cx="1609845" cy="337891"/>
          </a:xfrm>
          <a:prstGeom prst="straightConnector1">
            <a:avLst/>
          </a:prstGeom>
          <a:ln w="28575">
            <a:solidFill>
              <a:srgbClr val="92D050"/>
            </a:solidFill>
            <a:round/>
            <a:tailEnd type="triangle" w="med" len="med"/>
          </a:ln>
        </p:spPr>
      </p:cxnSp>
      <p:sp>
        <p:nvSpPr>
          <p:cNvPr id="3" name="TextBox 2">
            <a:extLst>
              <a:ext uri="{FF2B5EF4-FFF2-40B4-BE49-F238E27FC236}">
                <a16:creationId xmlns:a16="http://schemas.microsoft.com/office/drawing/2014/main" id="{C8EEE925-D955-4062-95EF-8CB3F8E37C56}"/>
              </a:ext>
            </a:extLst>
          </p:cNvPr>
          <p:cNvSpPr txBox="1"/>
          <p:nvPr/>
        </p:nvSpPr>
        <p:spPr>
          <a:xfrm>
            <a:off x="3517222" y="925668"/>
            <a:ext cx="2029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Mean diffusivity</a:t>
            </a:r>
            <a:endParaRPr lang="en-US" dirty="0"/>
          </a:p>
        </p:txBody>
      </p:sp>
      <p:sp>
        <p:nvSpPr>
          <p:cNvPr id="7" name="TextBox 6">
            <a:extLst>
              <a:ext uri="{FF2B5EF4-FFF2-40B4-BE49-F238E27FC236}">
                <a16:creationId xmlns:a16="http://schemas.microsoft.com/office/drawing/2014/main" id="{FC38FDA6-13C5-F29C-B4F1-D54248ADFC09}"/>
              </a:ext>
            </a:extLst>
          </p:cNvPr>
          <p:cNvSpPr txBox="1"/>
          <p:nvPr/>
        </p:nvSpPr>
        <p:spPr>
          <a:xfrm>
            <a:off x="6187937" y="928478"/>
            <a:ext cx="23643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Fractional </a:t>
            </a:r>
            <a:r>
              <a:rPr lang="en-US" dirty="0" err="1">
                <a:ea typeface="Calibri"/>
                <a:cs typeface="Calibri"/>
              </a:rPr>
              <a:t>Anisotoropy</a:t>
            </a:r>
            <a:endParaRPr lang="en-US" dirty="0" err="1"/>
          </a:p>
        </p:txBody>
      </p:sp>
      <p:sp>
        <p:nvSpPr>
          <p:cNvPr id="9" name="TextBox 8">
            <a:extLst>
              <a:ext uri="{FF2B5EF4-FFF2-40B4-BE49-F238E27FC236}">
                <a16:creationId xmlns:a16="http://schemas.microsoft.com/office/drawing/2014/main" id="{7D1E3E75-008B-AA7B-1D6D-1C0866F6D6D3}"/>
              </a:ext>
            </a:extLst>
          </p:cNvPr>
          <p:cNvSpPr txBox="1"/>
          <p:nvPr/>
        </p:nvSpPr>
        <p:spPr>
          <a:xfrm>
            <a:off x="3518628" y="3457435"/>
            <a:ext cx="18933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ea typeface="Calibri"/>
                <a:cs typeface="Calibri"/>
              </a:rPr>
              <a:t>Radial diffusivity</a:t>
            </a:r>
            <a:endParaRPr lang="en-US" dirty="0"/>
          </a:p>
        </p:txBody>
      </p:sp>
      <p:sp>
        <p:nvSpPr>
          <p:cNvPr id="11" name="TextBox 10">
            <a:extLst>
              <a:ext uri="{FF2B5EF4-FFF2-40B4-BE49-F238E27FC236}">
                <a16:creationId xmlns:a16="http://schemas.microsoft.com/office/drawing/2014/main" id="{3286AE0F-AECE-4BBF-1087-CB150DC20AAA}"/>
              </a:ext>
            </a:extLst>
          </p:cNvPr>
          <p:cNvSpPr txBox="1"/>
          <p:nvPr/>
        </p:nvSpPr>
        <p:spPr>
          <a:xfrm>
            <a:off x="6686700" y="3457435"/>
            <a:ext cx="1630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ea typeface="Calibri"/>
                <a:cs typeface="Calibri"/>
              </a:rPr>
              <a:t>Axial diffusivity</a:t>
            </a:r>
            <a:endParaRPr lang="en-US" dirty="0"/>
          </a:p>
        </p:txBody>
      </p:sp>
      <p:pic>
        <p:nvPicPr>
          <p:cNvPr id="6" name="Picture 5" descr="A diagram of a circle with a circle and a circle with a circle with a circle with a circle with a circle with a circle with a circle with a circle with a circle with a circle with&#10;&#10;AI-generated content may be incorrect.">
            <a:extLst>
              <a:ext uri="{FF2B5EF4-FFF2-40B4-BE49-F238E27FC236}">
                <a16:creationId xmlns:a16="http://schemas.microsoft.com/office/drawing/2014/main" id="{A7D98E63-AC9C-2D2C-50F8-4B229AA20126}"/>
              </a:ext>
            </a:extLst>
          </p:cNvPr>
          <p:cNvPicPr>
            <a:picLocks noChangeAspect="1"/>
          </p:cNvPicPr>
          <p:nvPr/>
        </p:nvPicPr>
        <p:blipFill>
          <a:blip r:embed="rId10"/>
          <a:stretch>
            <a:fillRect/>
          </a:stretch>
        </p:blipFill>
        <p:spPr>
          <a:xfrm>
            <a:off x="149119" y="801357"/>
            <a:ext cx="1724026" cy="1847851"/>
          </a:xfrm>
          <a:prstGeom prst="rect">
            <a:avLst/>
          </a:prstGeom>
        </p:spPr>
      </p:pic>
      <p:pic>
        <p:nvPicPr>
          <p:cNvPr id="2" name="Picture 1">
            <a:extLst>
              <a:ext uri="{FF2B5EF4-FFF2-40B4-BE49-F238E27FC236}">
                <a16:creationId xmlns:a16="http://schemas.microsoft.com/office/drawing/2014/main" id="{647C0526-2A38-D73A-47C2-2322F14F65F8}"/>
              </a:ext>
            </a:extLst>
          </p:cNvPr>
          <p:cNvPicPr>
            <a:picLocks noChangeAspect="1"/>
          </p:cNvPicPr>
          <p:nvPr/>
        </p:nvPicPr>
        <p:blipFill>
          <a:blip r:embed="rId11"/>
          <a:stretch>
            <a:fillRect/>
          </a:stretch>
        </p:blipFill>
        <p:spPr>
          <a:xfrm>
            <a:off x="8793111" y="4245915"/>
            <a:ext cx="684194" cy="191253"/>
          </a:xfrm>
          <a:prstGeom prst="rect">
            <a:avLst/>
          </a:prstGeom>
        </p:spPr>
      </p:pic>
      <p:pic>
        <p:nvPicPr>
          <p:cNvPr id="10" name="Picture 9">
            <a:extLst>
              <a:ext uri="{FF2B5EF4-FFF2-40B4-BE49-F238E27FC236}">
                <a16:creationId xmlns:a16="http://schemas.microsoft.com/office/drawing/2014/main" id="{A78453F7-B37E-987A-7B64-3230A1168F84}"/>
              </a:ext>
            </a:extLst>
          </p:cNvPr>
          <p:cNvPicPr>
            <a:picLocks noChangeAspect="1"/>
          </p:cNvPicPr>
          <p:nvPr/>
        </p:nvPicPr>
        <p:blipFill>
          <a:blip r:embed="rId12"/>
          <a:stretch>
            <a:fillRect/>
          </a:stretch>
        </p:blipFill>
        <p:spPr>
          <a:xfrm>
            <a:off x="1773838" y="1705880"/>
            <a:ext cx="1443951" cy="360810"/>
          </a:xfrm>
          <a:prstGeom prst="rect">
            <a:avLst/>
          </a:prstGeom>
        </p:spPr>
      </p:pic>
      <p:pic>
        <p:nvPicPr>
          <p:cNvPr id="12" name="Picture 11">
            <a:extLst>
              <a:ext uri="{FF2B5EF4-FFF2-40B4-BE49-F238E27FC236}">
                <a16:creationId xmlns:a16="http://schemas.microsoft.com/office/drawing/2014/main" id="{DB31681A-C294-842C-E089-E57BA00C14A6}"/>
              </a:ext>
            </a:extLst>
          </p:cNvPr>
          <p:cNvPicPr>
            <a:picLocks noChangeAspect="1"/>
          </p:cNvPicPr>
          <p:nvPr/>
        </p:nvPicPr>
        <p:blipFill>
          <a:blip r:embed="rId13"/>
          <a:stretch>
            <a:fillRect/>
          </a:stretch>
        </p:blipFill>
        <p:spPr>
          <a:xfrm>
            <a:off x="2136460" y="4240490"/>
            <a:ext cx="1077274" cy="368308"/>
          </a:xfrm>
          <a:prstGeom prst="rect">
            <a:avLst/>
          </a:prstGeom>
        </p:spPr>
      </p:pic>
      <p:pic>
        <p:nvPicPr>
          <p:cNvPr id="14" name="Picture 13">
            <a:extLst>
              <a:ext uri="{FF2B5EF4-FFF2-40B4-BE49-F238E27FC236}">
                <a16:creationId xmlns:a16="http://schemas.microsoft.com/office/drawing/2014/main" id="{0F4436E6-1E4A-CB89-B9A4-70C7DBA772D6}"/>
              </a:ext>
            </a:extLst>
          </p:cNvPr>
          <p:cNvPicPr>
            <a:picLocks noChangeAspect="1"/>
          </p:cNvPicPr>
          <p:nvPr/>
        </p:nvPicPr>
        <p:blipFill>
          <a:blip r:embed="rId14"/>
          <a:stretch>
            <a:fillRect/>
          </a:stretch>
        </p:blipFill>
        <p:spPr>
          <a:xfrm>
            <a:off x="8775259" y="1229774"/>
            <a:ext cx="3160895" cy="435634"/>
          </a:xfrm>
          <a:prstGeom prst="rect">
            <a:avLst/>
          </a:prstGeom>
        </p:spPr>
      </p:pic>
      <p:sp>
        <p:nvSpPr>
          <p:cNvPr id="4" name="Slide Number Placeholder 3">
            <a:extLst>
              <a:ext uri="{FF2B5EF4-FFF2-40B4-BE49-F238E27FC236}">
                <a16:creationId xmlns:a16="http://schemas.microsoft.com/office/drawing/2014/main" id="{8DDDE946-F59E-349F-D2D9-FCE676BFAB98}"/>
              </a:ext>
            </a:extLst>
          </p:cNvPr>
          <p:cNvSpPr>
            <a:spLocks noGrp="1"/>
          </p:cNvSpPr>
          <p:nvPr>
            <p:ph type="sldNum" idx="12"/>
          </p:nvPr>
        </p:nvSpPr>
        <p:spPr/>
        <p:txBody>
          <a:bodyPr/>
          <a:lstStyle/>
          <a:p>
            <a:fld id="{AAE98EC0-0903-4D3F-82FE-7101F39C75C1}" type="slidenum">
              <a:rPr lang="en-US"/>
              <a:t>29</a:t>
            </a:fld>
            <a:endParaRPr lang="en-US"/>
          </a:p>
        </p:txBody>
      </p:sp>
      <p:graphicFrame>
        <p:nvGraphicFramePr>
          <p:cNvPr id="18" name="Diagram 17">
            <a:extLst>
              <a:ext uri="{FF2B5EF4-FFF2-40B4-BE49-F238E27FC236}">
                <a16:creationId xmlns:a16="http://schemas.microsoft.com/office/drawing/2014/main" id="{0625374D-E64A-25DE-2355-E6DEF869BAC6}"/>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29" name="Arrow: Chevron 28">
            <a:extLst>
              <a:ext uri="{FF2B5EF4-FFF2-40B4-BE49-F238E27FC236}">
                <a16:creationId xmlns:a16="http://schemas.microsoft.com/office/drawing/2014/main" id="{7F36386E-D426-C3D7-978E-0C2FB950D379}"/>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212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7"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8929"/>
            <a:ext cx="10515600" cy="971717"/>
          </a:xfrm>
        </p:spPr>
        <p:txBody>
          <a:bodyPr>
            <a:noAutofit/>
          </a:bodyPr>
          <a:lstStyle/>
          <a:p>
            <a:r>
              <a:rPr lang="en-US" sz="4400" dirty="0">
                <a:latin typeface="Calibri"/>
                <a:ea typeface="Calibri"/>
                <a:cs typeface="Calibri"/>
              </a:rPr>
              <a:t>Water Motion: A relationship between space and time</a:t>
            </a:r>
          </a:p>
        </p:txBody>
      </p:sp>
      <p:grpSp>
        <p:nvGrpSpPr>
          <p:cNvPr id="40" name="Group 39"/>
          <p:cNvGrpSpPr/>
          <p:nvPr/>
        </p:nvGrpSpPr>
        <p:grpSpPr>
          <a:xfrm>
            <a:off x="843580" y="3318596"/>
            <a:ext cx="1618173" cy="1064380"/>
            <a:chOff x="4706427" y="4831277"/>
            <a:chExt cx="1618173" cy="1064380"/>
          </a:xfrm>
        </p:grpSpPr>
        <p:cxnSp>
          <p:nvCxnSpPr>
            <p:cNvPr id="9" name="Straight Connector 8"/>
            <p:cNvCxnSpPr/>
            <p:nvPr/>
          </p:nvCxnSpPr>
          <p:spPr>
            <a:xfrm flipV="1">
              <a:off x="4876800" y="5372100"/>
              <a:ext cx="419100" cy="4953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88526" y="5372100"/>
              <a:ext cx="244642"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87879" y="5570271"/>
              <a:ext cx="245289" cy="18282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891298" y="5570271"/>
              <a:ext cx="404602" cy="19235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4714350" y="5257804"/>
              <a:ext cx="186359" cy="49854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06427" y="5257804"/>
              <a:ext cx="291050" cy="10362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91100" y="4831277"/>
              <a:ext cx="0" cy="5349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91100" y="4837191"/>
              <a:ext cx="0" cy="5349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869705" y="4831277"/>
              <a:ext cx="121395" cy="3418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866041" y="5173126"/>
              <a:ext cx="734659" cy="13829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00700" y="4914900"/>
              <a:ext cx="379149" cy="3947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75079" y="4914900"/>
              <a:ext cx="349521" cy="18383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844303" y="5849938"/>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extBox 100"/>
          <p:cNvSpPr txBox="1"/>
          <p:nvPr/>
        </p:nvSpPr>
        <p:spPr>
          <a:xfrm>
            <a:off x="664236" y="2421312"/>
            <a:ext cx="2012169" cy="430887"/>
          </a:xfrm>
          <a:prstGeom prst="rect">
            <a:avLst/>
          </a:prstGeom>
          <a:noFill/>
        </p:spPr>
        <p:txBody>
          <a:bodyPr wrap="square" rtlCol="0">
            <a:spAutoFit/>
          </a:bodyPr>
          <a:lstStyle/>
          <a:p>
            <a:r>
              <a:rPr lang="en-US" sz="2200"/>
              <a:t>“Random walk”</a:t>
            </a:r>
          </a:p>
        </p:txBody>
      </p:sp>
      <p:sp>
        <p:nvSpPr>
          <p:cNvPr id="102" name="TextBox 101"/>
          <p:cNvSpPr txBox="1"/>
          <p:nvPr/>
        </p:nvSpPr>
        <p:spPr>
          <a:xfrm>
            <a:off x="664236" y="2005578"/>
            <a:ext cx="2443191" cy="430887"/>
          </a:xfrm>
          <a:prstGeom prst="rect">
            <a:avLst/>
          </a:prstGeom>
          <a:noFill/>
        </p:spPr>
        <p:txBody>
          <a:bodyPr wrap="square" rtlCol="0">
            <a:spAutoFit/>
          </a:bodyPr>
          <a:lstStyle/>
          <a:p>
            <a:r>
              <a:rPr lang="en-US" sz="2200" b="1"/>
              <a:t>Brownian motion</a:t>
            </a:r>
          </a:p>
        </p:txBody>
      </p:sp>
      <p:grpSp>
        <p:nvGrpSpPr>
          <p:cNvPr id="4" name="Group 3"/>
          <p:cNvGrpSpPr/>
          <p:nvPr/>
        </p:nvGrpSpPr>
        <p:grpSpPr>
          <a:xfrm>
            <a:off x="3746640" y="1832813"/>
            <a:ext cx="4976902" cy="1948121"/>
            <a:chOff x="3746640" y="1832813"/>
            <a:chExt cx="4976902" cy="1948121"/>
          </a:xfrm>
        </p:grpSpPr>
        <p:sp>
          <p:nvSpPr>
            <p:cNvPr id="44" name="Oval 43"/>
            <p:cNvSpPr/>
            <p:nvPr/>
          </p:nvSpPr>
          <p:spPr>
            <a:xfrm>
              <a:off x="7769821" y="29331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899361" y="321505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14846" y="318760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059474" y="3172363"/>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272834" y="3077895"/>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387134" y="31236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458936" y="3389369"/>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470953" y="2953448"/>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373150" y="2915348"/>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234734" y="2963595"/>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059474" y="3637466"/>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333793" y="3343649"/>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652795" y="334365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980675" y="345175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839451" y="3294285"/>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585253" y="30093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554772" y="28950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93815" y="25853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310934" y="278071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284948" y="2562454"/>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060088" y="2734995"/>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394752" y="3587458"/>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928400" y="3091938"/>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5301923" y="2806604"/>
              <a:ext cx="426719" cy="533400"/>
              <a:chOff x="754381" y="2552700"/>
              <a:chExt cx="426719" cy="533400"/>
            </a:xfrm>
          </p:grpSpPr>
          <p:sp>
            <p:nvSpPr>
              <p:cNvPr id="69" name="Oval 68"/>
              <p:cNvSpPr/>
              <p:nvPr/>
            </p:nvSpPr>
            <p:spPr>
              <a:xfrm>
                <a:off x="914400" y="26670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66800" y="28194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14400" y="28194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30581" y="27813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92481" y="28498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06781" y="28956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990600" y="28956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990600" y="27432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92481" y="26593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54381" y="27355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30581" y="28879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906781" y="30403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982981" y="29718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59181" y="29260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135381" y="2880362"/>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104900" y="27813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74419" y="26670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52500" y="26212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30581" y="2552700"/>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68681" y="26212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906781" y="27355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00100" y="2964181"/>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Right Arrow 94"/>
            <p:cNvSpPr/>
            <p:nvPr/>
          </p:nvSpPr>
          <p:spPr>
            <a:xfrm>
              <a:off x="4374186" y="2963595"/>
              <a:ext cx="447491" cy="307828"/>
            </a:xfrm>
            <a:prstGeom prst="rightArrow">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p:cNvSpPr/>
            <p:nvPr/>
          </p:nvSpPr>
          <p:spPr>
            <a:xfrm>
              <a:off x="6233163" y="2963595"/>
              <a:ext cx="447491" cy="307828"/>
            </a:xfrm>
            <a:prstGeom prst="rightArrow">
              <a:avLst/>
            </a:prstGeom>
            <a:solidFill>
              <a:srgbClr val="92D050"/>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939346" y="2594274"/>
              <a:ext cx="1186660" cy="1186660"/>
            </a:xfrm>
            <a:prstGeom prst="ellipse">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6857999" y="1832813"/>
              <a:ext cx="1865543" cy="430887"/>
            </a:xfrm>
            <a:prstGeom prst="rect">
              <a:avLst/>
            </a:prstGeom>
            <a:noFill/>
          </p:spPr>
          <p:txBody>
            <a:bodyPr wrap="square" rtlCol="0">
              <a:spAutoFit/>
            </a:bodyPr>
            <a:lstStyle/>
            <a:p>
              <a:r>
                <a:rPr lang="en-US" sz="2200" i="1"/>
                <a:t>After time </a:t>
              </a:r>
              <a:r>
                <a:rPr lang="el-GR" sz="2200" i="1"/>
                <a:t>Δ</a:t>
              </a:r>
              <a:r>
                <a:rPr lang="en-US" sz="2200" i="1"/>
                <a:t>t</a:t>
              </a:r>
            </a:p>
          </p:txBody>
        </p:sp>
        <p:sp>
          <p:nvSpPr>
            <p:cNvPr id="125" name="TextBox 124"/>
            <p:cNvSpPr txBox="1"/>
            <p:nvPr/>
          </p:nvSpPr>
          <p:spPr>
            <a:xfrm>
              <a:off x="3746640" y="1832813"/>
              <a:ext cx="645013" cy="430887"/>
            </a:xfrm>
            <a:prstGeom prst="rect">
              <a:avLst/>
            </a:prstGeom>
            <a:noFill/>
          </p:spPr>
          <p:txBody>
            <a:bodyPr wrap="square" rtlCol="0">
              <a:spAutoFit/>
            </a:bodyPr>
            <a:lstStyle/>
            <a:p>
              <a:r>
                <a:rPr lang="en-US" sz="2200" i="1"/>
                <a:t>t=0</a:t>
              </a:r>
            </a:p>
          </p:txBody>
        </p:sp>
      </p:grpSp>
      <p:sp>
        <p:nvSpPr>
          <p:cNvPr id="126" name="Rectangle 125"/>
          <p:cNvSpPr/>
          <p:nvPr/>
        </p:nvSpPr>
        <p:spPr>
          <a:xfrm>
            <a:off x="380556" y="1786806"/>
            <a:ext cx="2752300" cy="294793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45189A1-DCBF-4889-AB30-062C5D88861D}" type="slidenum">
              <a:rPr lang="en-US" smtClean="0"/>
              <a:pPr/>
              <a:t>3</a:t>
            </a:fld>
            <a:endParaRPr lang="en-US"/>
          </a:p>
        </p:txBody>
      </p:sp>
      <p:grpSp>
        <p:nvGrpSpPr>
          <p:cNvPr id="15" name="Group 14">
            <a:extLst>
              <a:ext uri="{FF2B5EF4-FFF2-40B4-BE49-F238E27FC236}">
                <a16:creationId xmlns:a16="http://schemas.microsoft.com/office/drawing/2014/main" id="{C730213F-7ECE-3468-D000-3E56EBF100AE}"/>
              </a:ext>
            </a:extLst>
          </p:cNvPr>
          <p:cNvGrpSpPr/>
          <p:nvPr/>
        </p:nvGrpSpPr>
        <p:grpSpPr>
          <a:xfrm>
            <a:off x="5172939" y="3195222"/>
            <a:ext cx="6242056" cy="2272134"/>
            <a:chOff x="5172939" y="3195222"/>
            <a:chExt cx="6242056" cy="2272134"/>
          </a:xfrm>
        </p:grpSpPr>
        <p:cxnSp>
          <p:nvCxnSpPr>
            <p:cNvPr id="104" name="Straight Arrow Connector 103"/>
            <p:cNvCxnSpPr/>
            <p:nvPr/>
          </p:nvCxnSpPr>
          <p:spPr>
            <a:xfrm>
              <a:off x="7539534" y="3195222"/>
              <a:ext cx="348426" cy="493394"/>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8805536" y="3507498"/>
              <a:ext cx="2609459" cy="646331"/>
            </a:xfrm>
            <a:prstGeom prst="rect">
              <a:avLst/>
            </a:prstGeom>
            <a:noFill/>
          </p:spPr>
          <p:txBody>
            <a:bodyPr wrap="square" rtlCol="0">
              <a:spAutoFit/>
            </a:bodyPr>
            <a:lstStyle/>
            <a:p>
              <a:r>
                <a:rPr lang="en-US" b="1"/>
                <a:t>Diffusion coefficient </a:t>
              </a:r>
            </a:p>
            <a:p>
              <a:r>
                <a:rPr lang="en-US"/>
                <a:t>(temperature dependent)</a:t>
              </a:r>
            </a:p>
          </p:txBody>
        </p:sp>
        <p:sp>
          <p:nvSpPr>
            <p:cNvPr id="109" name="TextBox 108"/>
            <p:cNvSpPr txBox="1"/>
            <p:nvPr/>
          </p:nvSpPr>
          <p:spPr>
            <a:xfrm>
              <a:off x="8305100" y="5098024"/>
              <a:ext cx="1000612" cy="369332"/>
            </a:xfrm>
            <a:prstGeom prst="rect">
              <a:avLst/>
            </a:prstGeom>
            <a:noFill/>
          </p:spPr>
          <p:txBody>
            <a:bodyPr wrap="square" rtlCol="0">
              <a:spAutoFit/>
            </a:bodyPr>
            <a:lstStyle/>
            <a:p>
              <a:r>
                <a:rPr lang="en-US"/>
                <a:t>time</a:t>
              </a:r>
            </a:p>
          </p:txBody>
        </p:sp>
        <p:sp>
          <p:nvSpPr>
            <p:cNvPr id="122" name="Freeform 121"/>
            <p:cNvSpPr/>
            <p:nvPr/>
          </p:nvSpPr>
          <p:spPr>
            <a:xfrm>
              <a:off x="7332142" y="3431643"/>
              <a:ext cx="269356" cy="1198154"/>
            </a:xfrm>
            <a:custGeom>
              <a:avLst/>
              <a:gdLst>
                <a:gd name="connsiteX0" fmla="*/ 369997 w 369997"/>
                <a:gd name="connsiteY0" fmla="*/ 0 h 982494"/>
                <a:gd name="connsiteX1" fmla="*/ 311631 w 369997"/>
                <a:gd name="connsiteY1" fmla="*/ 107004 h 982494"/>
                <a:gd name="connsiteX2" fmla="*/ 282448 w 369997"/>
                <a:gd name="connsiteY2" fmla="*/ 126460 h 982494"/>
                <a:gd name="connsiteX3" fmla="*/ 233809 w 369997"/>
                <a:gd name="connsiteY3" fmla="*/ 184826 h 982494"/>
                <a:gd name="connsiteX4" fmla="*/ 194899 w 369997"/>
                <a:gd name="connsiteY4" fmla="*/ 214009 h 982494"/>
                <a:gd name="connsiteX5" fmla="*/ 136533 w 369997"/>
                <a:gd name="connsiteY5" fmla="*/ 272375 h 982494"/>
                <a:gd name="connsiteX6" fmla="*/ 107350 w 369997"/>
                <a:gd name="connsiteY6" fmla="*/ 311285 h 982494"/>
                <a:gd name="connsiteX7" fmla="*/ 68439 w 369997"/>
                <a:gd name="connsiteY7" fmla="*/ 340468 h 982494"/>
                <a:gd name="connsiteX8" fmla="*/ 346 w 369997"/>
                <a:gd name="connsiteY8" fmla="*/ 496111 h 982494"/>
                <a:gd name="connsiteX9" fmla="*/ 10073 w 369997"/>
                <a:gd name="connsiteY9" fmla="*/ 573932 h 982494"/>
                <a:gd name="connsiteX10" fmla="*/ 233809 w 369997"/>
                <a:gd name="connsiteY10" fmla="*/ 651753 h 982494"/>
                <a:gd name="connsiteX11" fmla="*/ 350541 w 369997"/>
                <a:gd name="connsiteY11" fmla="*/ 729575 h 982494"/>
                <a:gd name="connsiteX12" fmla="*/ 340814 w 369997"/>
                <a:gd name="connsiteY12" fmla="*/ 885217 h 982494"/>
                <a:gd name="connsiteX13" fmla="*/ 331086 w 369997"/>
                <a:gd name="connsiteY13" fmla="*/ 924128 h 982494"/>
                <a:gd name="connsiteX14" fmla="*/ 311631 w 369997"/>
                <a:gd name="connsiteY14" fmla="*/ 982494 h 98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997" h="982494">
                  <a:moveTo>
                    <a:pt x="369997" y="0"/>
                  </a:moveTo>
                  <a:cubicBezTo>
                    <a:pt x="351408" y="46471"/>
                    <a:pt x="347437" y="66082"/>
                    <a:pt x="311631" y="107004"/>
                  </a:cubicBezTo>
                  <a:cubicBezTo>
                    <a:pt x="303932" y="115803"/>
                    <a:pt x="290715" y="118193"/>
                    <a:pt x="282448" y="126460"/>
                  </a:cubicBezTo>
                  <a:cubicBezTo>
                    <a:pt x="264540" y="144368"/>
                    <a:pt x="251717" y="166918"/>
                    <a:pt x="233809" y="184826"/>
                  </a:cubicBezTo>
                  <a:cubicBezTo>
                    <a:pt x="222345" y="196290"/>
                    <a:pt x="206950" y="203163"/>
                    <a:pt x="194899" y="214009"/>
                  </a:cubicBezTo>
                  <a:cubicBezTo>
                    <a:pt x="174448" y="232415"/>
                    <a:pt x="154939" y="251924"/>
                    <a:pt x="136533" y="272375"/>
                  </a:cubicBezTo>
                  <a:cubicBezTo>
                    <a:pt x="125687" y="284426"/>
                    <a:pt x="118814" y="299821"/>
                    <a:pt x="107350" y="311285"/>
                  </a:cubicBezTo>
                  <a:cubicBezTo>
                    <a:pt x="95886" y="322749"/>
                    <a:pt x="81409" y="330740"/>
                    <a:pt x="68439" y="340468"/>
                  </a:cubicBezTo>
                  <a:cubicBezTo>
                    <a:pt x="4094" y="469158"/>
                    <a:pt x="20623" y="414995"/>
                    <a:pt x="346" y="496111"/>
                  </a:cubicBezTo>
                  <a:cubicBezTo>
                    <a:pt x="3588" y="522051"/>
                    <a:pt x="-7048" y="554177"/>
                    <a:pt x="10073" y="573932"/>
                  </a:cubicBezTo>
                  <a:cubicBezTo>
                    <a:pt x="78483" y="652867"/>
                    <a:pt x="144958" y="643676"/>
                    <a:pt x="233809" y="651753"/>
                  </a:cubicBezTo>
                  <a:cubicBezTo>
                    <a:pt x="351195" y="675231"/>
                    <a:pt x="320629" y="639838"/>
                    <a:pt x="350541" y="729575"/>
                  </a:cubicBezTo>
                  <a:cubicBezTo>
                    <a:pt x="347299" y="781456"/>
                    <a:pt x="345986" y="833493"/>
                    <a:pt x="340814" y="885217"/>
                  </a:cubicBezTo>
                  <a:cubicBezTo>
                    <a:pt x="339484" y="898520"/>
                    <a:pt x="334928" y="911322"/>
                    <a:pt x="331086" y="924128"/>
                  </a:cubicBezTo>
                  <a:cubicBezTo>
                    <a:pt x="325193" y="943771"/>
                    <a:pt x="311631" y="982494"/>
                    <a:pt x="311631" y="98249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rot="16867347" flipV="1">
              <a:off x="7778278" y="3882819"/>
              <a:ext cx="1018736" cy="766273"/>
            </a:xfrm>
            <a:custGeom>
              <a:avLst/>
              <a:gdLst>
                <a:gd name="connsiteX0" fmla="*/ 0 w 982938"/>
                <a:gd name="connsiteY0" fmla="*/ 768485 h 768485"/>
                <a:gd name="connsiteX1" fmla="*/ 145915 w 982938"/>
                <a:gd name="connsiteY1" fmla="*/ 749030 h 768485"/>
                <a:gd name="connsiteX2" fmla="*/ 214008 w 982938"/>
                <a:gd name="connsiteY2" fmla="*/ 719847 h 768485"/>
                <a:gd name="connsiteX3" fmla="*/ 398834 w 982938"/>
                <a:gd name="connsiteY3" fmla="*/ 632298 h 768485"/>
                <a:gd name="connsiteX4" fmla="*/ 612842 w 982938"/>
                <a:gd name="connsiteY4" fmla="*/ 486383 h 768485"/>
                <a:gd name="connsiteX5" fmla="*/ 710119 w 982938"/>
                <a:gd name="connsiteY5" fmla="*/ 389106 h 768485"/>
                <a:gd name="connsiteX6" fmla="*/ 875489 w 982938"/>
                <a:gd name="connsiteY6" fmla="*/ 233464 h 768485"/>
                <a:gd name="connsiteX7" fmla="*/ 924128 w 982938"/>
                <a:gd name="connsiteY7" fmla="*/ 155642 h 768485"/>
                <a:gd name="connsiteX8" fmla="*/ 963038 w 982938"/>
                <a:gd name="connsiteY8" fmla="*/ 107004 h 768485"/>
                <a:gd name="connsiteX9" fmla="*/ 982494 w 982938"/>
                <a:gd name="connsiteY9" fmla="*/ 0 h 7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2938" h="768485">
                  <a:moveTo>
                    <a:pt x="0" y="768485"/>
                  </a:moveTo>
                  <a:cubicBezTo>
                    <a:pt x="22951" y="766190"/>
                    <a:pt x="111380" y="760542"/>
                    <a:pt x="145915" y="749030"/>
                  </a:cubicBezTo>
                  <a:cubicBezTo>
                    <a:pt x="169342" y="741221"/>
                    <a:pt x="191080" y="729018"/>
                    <a:pt x="214008" y="719847"/>
                  </a:cubicBezTo>
                  <a:cubicBezTo>
                    <a:pt x="307686" y="682376"/>
                    <a:pt x="300044" y="695165"/>
                    <a:pt x="398834" y="632298"/>
                  </a:cubicBezTo>
                  <a:cubicBezTo>
                    <a:pt x="471675" y="585944"/>
                    <a:pt x="551791" y="547434"/>
                    <a:pt x="612842" y="486383"/>
                  </a:cubicBezTo>
                  <a:cubicBezTo>
                    <a:pt x="645268" y="453957"/>
                    <a:pt x="676829" y="420644"/>
                    <a:pt x="710119" y="389106"/>
                  </a:cubicBezTo>
                  <a:cubicBezTo>
                    <a:pt x="757438" y="344278"/>
                    <a:pt x="833618" y="284997"/>
                    <a:pt x="875489" y="233464"/>
                  </a:cubicBezTo>
                  <a:cubicBezTo>
                    <a:pt x="894779" y="209722"/>
                    <a:pt x="906716" y="180793"/>
                    <a:pt x="924128" y="155642"/>
                  </a:cubicBezTo>
                  <a:cubicBezTo>
                    <a:pt x="935946" y="138571"/>
                    <a:pt x="950068" y="123217"/>
                    <a:pt x="963038" y="107004"/>
                  </a:cubicBezTo>
                  <a:cubicBezTo>
                    <a:pt x="987621" y="33257"/>
                    <a:pt x="982494" y="69146"/>
                    <a:pt x="98249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8060684" y="4983574"/>
              <a:ext cx="204281" cy="214008"/>
            </a:xfrm>
            <a:custGeom>
              <a:avLst/>
              <a:gdLst>
                <a:gd name="connsiteX0" fmla="*/ 0 w 204281"/>
                <a:gd name="connsiteY0" fmla="*/ 0 h 214008"/>
                <a:gd name="connsiteX1" fmla="*/ 29183 w 204281"/>
                <a:gd name="connsiteY1" fmla="*/ 48638 h 214008"/>
                <a:gd name="connsiteX2" fmla="*/ 48639 w 204281"/>
                <a:gd name="connsiteY2" fmla="*/ 87549 h 214008"/>
                <a:gd name="connsiteX3" fmla="*/ 145915 w 204281"/>
                <a:gd name="connsiteY3" fmla="*/ 165370 h 214008"/>
                <a:gd name="connsiteX4" fmla="*/ 165370 w 204281"/>
                <a:gd name="connsiteY4" fmla="*/ 194553 h 214008"/>
                <a:gd name="connsiteX5" fmla="*/ 194553 w 204281"/>
                <a:gd name="connsiteY5" fmla="*/ 204281 h 214008"/>
                <a:gd name="connsiteX6" fmla="*/ 204281 w 204281"/>
                <a:gd name="connsiteY6" fmla="*/ 214008 h 21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81" h="214008">
                  <a:moveTo>
                    <a:pt x="0" y="0"/>
                  </a:moveTo>
                  <a:cubicBezTo>
                    <a:pt x="9728" y="16213"/>
                    <a:pt x="20001" y="32110"/>
                    <a:pt x="29183" y="48638"/>
                  </a:cubicBezTo>
                  <a:cubicBezTo>
                    <a:pt x="36226" y="61314"/>
                    <a:pt x="39580" y="76225"/>
                    <a:pt x="48639" y="87549"/>
                  </a:cubicBezTo>
                  <a:cubicBezTo>
                    <a:pt x="94386" y="144732"/>
                    <a:pt x="94451" y="139638"/>
                    <a:pt x="145915" y="165370"/>
                  </a:cubicBezTo>
                  <a:cubicBezTo>
                    <a:pt x="152400" y="175098"/>
                    <a:pt x="156241" y="187250"/>
                    <a:pt x="165370" y="194553"/>
                  </a:cubicBezTo>
                  <a:cubicBezTo>
                    <a:pt x="173377" y="200959"/>
                    <a:pt x="185382" y="199695"/>
                    <a:pt x="194553" y="204281"/>
                  </a:cubicBezTo>
                  <a:cubicBezTo>
                    <a:pt x="198654" y="206332"/>
                    <a:pt x="201038" y="210766"/>
                    <a:pt x="204281" y="21400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5172939" y="4686921"/>
              <a:ext cx="2799075" cy="369332"/>
            </a:xfrm>
            <a:prstGeom prst="rect">
              <a:avLst/>
            </a:prstGeom>
            <a:noFill/>
          </p:spPr>
          <p:txBody>
            <a:bodyPr wrap="square" rtlCol="0">
              <a:spAutoFit/>
            </a:bodyPr>
            <a:lstStyle/>
            <a:p>
              <a:r>
                <a:rPr lang="en-US"/>
                <a:t>Displacement </a:t>
              </a:r>
            </a:p>
          </p:txBody>
        </p:sp>
        <p:grpSp>
          <p:nvGrpSpPr>
            <p:cNvPr id="13" name="Group 12">
              <a:extLst>
                <a:ext uri="{FF2B5EF4-FFF2-40B4-BE49-F238E27FC236}">
                  <a16:creationId xmlns:a16="http://schemas.microsoft.com/office/drawing/2014/main" id="{89CB3C0A-AEE6-E1EC-B982-7E2C2B276A27}"/>
                </a:ext>
              </a:extLst>
            </p:cNvPr>
            <p:cNvGrpSpPr/>
            <p:nvPr/>
          </p:nvGrpSpPr>
          <p:grpSpPr>
            <a:xfrm>
              <a:off x="6564702" y="4609381"/>
              <a:ext cx="2743200" cy="461665"/>
              <a:chOff x="5500777" y="5558287"/>
              <a:chExt cx="2743200" cy="461665"/>
            </a:xfrm>
          </p:grpSpPr>
          <p:sp>
            <p:nvSpPr>
              <p:cNvPr id="8" name="TextBox 7">
                <a:extLst>
                  <a:ext uri="{FF2B5EF4-FFF2-40B4-BE49-F238E27FC236}">
                    <a16:creationId xmlns:a16="http://schemas.microsoft.com/office/drawing/2014/main" id="{143520E8-5D5C-B004-4A9F-5641CB303DD4}"/>
                  </a:ext>
                </a:extLst>
              </p:cNvPr>
              <p:cNvSpPr txBox="1"/>
              <p:nvPr/>
            </p:nvSpPr>
            <p:spPr>
              <a:xfrm>
                <a:off x="5500777" y="555828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Arial"/>
                    <a:cs typeface="Arial"/>
                  </a:rPr>
                  <a:t>Δr</a:t>
                </a:r>
                <a:r>
                  <a:rPr lang="en-US" sz="2400">
                    <a:latin typeface="Arial"/>
                    <a:cs typeface="Arial"/>
                  </a:rPr>
                  <a:t> = √6DΔt</a:t>
                </a:r>
              </a:p>
            </p:txBody>
          </p:sp>
          <p:cxnSp>
            <p:nvCxnSpPr>
              <p:cNvPr id="11" name="Straight Arrow Connector 10">
                <a:extLst>
                  <a:ext uri="{FF2B5EF4-FFF2-40B4-BE49-F238E27FC236}">
                    <a16:creationId xmlns:a16="http://schemas.microsoft.com/office/drawing/2014/main" id="{EA7E1271-32EA-7BFB-2116-76F58F066D25}"/>
                  </a:ext>
                </a:extLst>
              </p:cNvPr>
              <p:cNvCxnSpPr/>
              <p:nvPr/>
            </p:nvCxnSpPr>
            <p:spPr>
              <a:xfrm flipV="1">
                <a:off x="6403918" y="5600279"/>
                <a:ext cx="817066" cy="1288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6" name="Diagram 5">
            <a:extLst>
              <a:ext uri="{FF2B5EF4-FFF2-40B4-BE49-F238E27FC236}">
                <a16:creationId xmlns:a16="http://schemas.microsoft.com/office/drawing/2014/main" id="{4495AF77-470B-1691-24E3-BEB974E1FEF2}"/>
              </a:ext>
            </a:extLst>
          </p:cNvPr>
          <p:cNvGraphicFramePr/>
          <p:nvPr>
            <p:extLst>
              <p:ext uri="{D42A27DB-BD31-4B8C-83A1-F6EECF244321}">
                <p14:modId xmlns:p14="http://schemas.microsoft.com/office/powerpoint/2010/main" val="3392320750"/>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38" name="Arrow: Chevron 1137">
            <a:extLst>
              <a:ext uri="{FF2B5EF4-FFF2-40B4-BE49-F238E27FC236}">
                <a16:creationId xmlns:a16="http://schemas.microsoft.com/office/drawing/2014/main" id="{1F4786BD-CFAB-70E5-5519-D9193944E384}"/>
              </a:ext>
            </a:extLst>
          </p:cNvPr>
          <p:cNvSpPr/>
          <p:nvPr/>
        </p:nvSpPr>
        <p:spPr>
          <a:xfrm>
            <a:off x="5109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3794149354"/>
      </p:ext>
    </p:extLst>
  </p:cSld>
  <p:clrMapOvr>
    <a:masterClrMapping/>
  </p:clrMapOvr>
  <mc:AlternateContent xmlns:mc="http://schemas.openxmlformats.org/markup-compatibility/2006" xmlns:p14="http://schemas.microsoft.com/office/powerpoint/2010/main">
    <mc:Choice Requires="p14">
      <p:transition spd="slow" p14:dur="2000" advTm="31935"/>
    </mc:Choice>
    <mc:Fallback xmlns="">
      <p:transition spd="slow" advTm="319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4680"/>
            <a:ext cx="10972440" cy="1142640"/>
          </a:xfrm>
          <a:prstGeom prst="rect">
            <a:avLst/>
          </a:prstGeom>
          <a:noFill/>
          <a:ln w="0">
            <a:noFill/>
          </a:ln>
        </p:spPr>
        <p:txBody>
          <a:bodyPr lIns="91440" tIns="45720" rIns="91440" bIns="45720" anchor="ctr">
            <a:noAutofit/>
          </a:bodyPr>
          <a:lstStyle/>
          <a:p>
            <a:pPr algn="ctr">
              <a:lnSpc>
                <a:spcPct val="100000"/>
              </a:lnSpc>
            </a:pPr>
            <a:r>
              <a:rPr lang="en-US" spc="-1" dirty="0" err="1">
                <a:solidFill>
                  <a:schemeClr val="dk1"/>
                </a:solidFill>
                <a:latin typeface="Calibri"/>
              </a:rPr>
              <a:t>Colour</a:t>
            </a:r>
            <a:r>
              <a:rPr lang="en-US" spc="-1" dirty="0">
                <a:solidFill>
                  <a:schemeClr val="dk1"/>
                </a:solidFill>
                <a:latin typeface="Calibri"/>
              </a:rPr>
              <a:t> FA: Summarizes FA and </a:t>
            </a:r>
            <a:r>
              <a:rPr lang="en-US" spc="-1" dirty="0" err="1">
                <a:solidFill>
                  <a:schemeClr val="dk1"/>
                </a:solidFill>
                <a:latin typeface="Calibri"/>
              </a:rPr>
              <a:t>Fibre</a:t>
            </a:r>
            <a:r>
              <a:rPr lang="en-US" spc="-1" dirty="0">
                <a:solidFill>
                  <a:schemeClr val="dk1"/>
                </a:solidFill>
                <a:latin typeface="Calibri"/>
              </a:rPr>
              <a:t> Direction</a:t>
            </a:r>
            <a:endParaRPr lang="en-US" spc="-1" dirty="0">
              <a:solidFill>
                <a:schemeClr val="dk1"/>
              </a:solidFill>
              <a:ea typeface="Calibri"/>
              <a:cs typeface="Calibri"/>
            </a:endParaRPr>
          </a:p>
        </p:txBody>
      </p:sp>
      <p:pic>
        <p:nvPicPr>
          <p:cNvPr id="3" name="Picture 2" descr="A screenshot of a computer screen&#10;&#10;AI-generated content may be incorrect.">
            <a:extLst>
              <a:ext uri="{FF2B5EF4-FFF2-40B4-BE49-F238E27FC236}">
                <a16:creationId xmlns:a16="http://schemas.microsoft.com/office/drawing/2014/main" id="{0A2001B0-D1E0-1FED-5DAE-48BA5C215C7B}"/>
              </a:ext>
            </a:extLst>
          </p:cNvPr>
          <p:cNvPicPr>
            <a:picLocks noChangeAspect="1"/>
          </p:cNvPicPr>
          <p:nvPr/>
        </p:nvPicPr>
        <p:blipFill>
          <a:blip r:embed="rId2"/>
          <a:srcRect l="18483" t="5096" r="19905" b="-35"/>
          <a:stretch>
            <a:fillRect/>
          </a:stretch>
        </p:blipFill>
        <p:spPr>
          <a:xfrm>
            <a:off x="4195220" y="1309255"/>
            <a:ext cx="3794746" cy="4589763"/>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9B33E7D3-C5E6-DB8F-F47F-5CC71E73FC25}"/>
              </a:ext>
            </a:extLst>
          </p:cNvPr>
          <p:cNvPicPr>
            <a:picLocks noChangeAspect="1"/>
          </p:cNvPicPr>
          <p:nvPr/>
        </p:nvPicPr>
        <p:blipFill>
          <a:blip r:embed="rId2"/>
          <a:srcRect l="89731" t="86004" r="316" b="-406"/>
          <a:stretch>
            <a:fillRect/>
          </a:stretch>
        </p:blipFill>
        <p:spPr>
          <a:xfrm>
            <a:off x="7996114" y="4339958"/>
            <a:ext cx="1052363" cy="1140063"/>
          </a:xfrm>
          <a:prstGeom prst="rect">
            <a:avLst/>
          </a:prstGeom>
        </p:spPr>
      </p:pic>
      <p:sp>
        <p:nvSpPr>
          <p:cNvPr id="7" name="TextBox 12">
            <a:extLst>
              <a:ext uri="{FF2B5EF4-FFF2-40B4-BE49-F238E27FC236}">
                <a16:creationId xmlns:a16="http://schemas.microsoft.com/office/drawing/2014/main" id="{3DE1285A-7B6C-6B69-A59D-C57A74B41128}"/>
              </a:ext>
            </a:extLst>
          </p:cNvPr>
          <p:cNvSpPr/>
          <p:nvPr/>
        </p:nvSpPr>
        <p:spPr>
          <a:xfrm>
            <a:off x="7996182" y="5480715"/>
            <a:ext cx="3398536"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r>
              <a:rPr lang="en-CA" spc="-1" dirty="0">
                <a:solidFill>
                  <a:schemeClr val="dk1"/>
                </a:solidFill>
                <a:latin typeface="Calibri"/>
              </a:rPr>
              <a:t>Data: </a:t>
            </a:r>
            <a:r>
              <a:rPr lang="en-CA" spc="-1" dirty="0">
                <a:solidFill>
                  <a:schemeClr val="dk1"/>
                </a:solidFill>
                <a:ea typeface="+mn-lt"/>
                <a:cs typeface="+mn-lt"/>
                <a:hlinkClick r:id="rId3"/>
              </a:rPr>
              <a:t>https://dmri.slicer.org/docs/</a:t>
            </a:r>
            <a:endParaRPr lang="en-CA" sz="1800" b="0" strike="noStrike" spc="-1">
              <a:solidFill>
                <a:schemeClr val="dk1"/>
              </a:solidFill>
              <a:latin typeface="Arial"/>
            </a:endParaRPr>
          </a:p>
        </p:txBody>
      </p:sp>
      <p:sp>
        <p:nvSpPr>
          <p:cNvPr id="2" name="TextBox 1">
            <a:extLst>
              <a:ext uri="{FF2B5EF4-FFF2-40B4-BE49-F238E27FC236}">
                <a16:creationId xmlns:a16="http://schemas.microsoft.com/office/drawing/2014/main" id="{590DB433-3CCC-4793-D346-49B2F93DEB6C}"/>
              </a:ext>
            </a:extLst>
          </p:cNvPr>
          <p:cNvSpPr txBox="1"/>
          <p:nvPr/>
        </p:nvSpPr>
        <p:spPr>
          <a:xfrm>
            <a:off x="8653220" y="2298914"/>
            <a:ext cx="303508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MD and FA are rotationally invariant scalar values, which make for easier comparisons between subjects.</a:t>
            </a:r>
            <a:endParaRPr lang="en-US" sz="2000" dirty="0"/>
          </a:p>
        </p:txBody>
      </p:sp>
      <p:sp>
        <p:nvSpPr>
          <p:cNvPr id="6" name="Slide Number Placeholder 5">
            <a:extLst>
              <a:ext uri="{FF2B5EF4-FFF2-40B4-BE49-F238E27FC236}">
                <a16:creationId xmlns:a16="http://schemas.microsoft.com/office/drawing/2014/main" id="{669B82C9-EA0C-397D-F239-B3139BF22C53}"/>
              </a:ext>
            </a:extLst>
          </p:cNvPr>
          <p:cNvSpPr>
            <a:spLocks noGrp="1"/>
          </p:cNvSpPr>
          <p:nvPr>
            <p:ph type="sldNum" idx="12"/>
          </p:nvPr>
        </p:nvSpPr>
        <p:spPr/>
        <p:txBody>
          <a:bodyPr/>
          <a:lstStyle/>
          <a:p>
            <a:fld id="{AAE98EC0-0903-4D3F-82FE-7101F39C75C1}" type="slidenum">
              <a:rPr lang="en-US"/>
              <a:t>30</a:t>
            </a:fld>
            <a:endParaRPr lang="en-US"/>
          </a:p>
        </p:txBody>
      </p:sp>
      <p:graphicFrame>
        <p:nvGraphicFramePr>
          <p:cNvPr id="9" name="Diagram 8">
            <a:extLst>
              <a:ext uri="{FF2B5EF4-FFF2-40B4-BE49-F238E27FC236}">
                <a16:creationId xmlns:a16="http://schemas.microsoft.com/office/drawing/2014/main" id="{80D5D25B-11B9-E010-CC0D-8CB277ECC9A8}"/>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Arrow: Chevron 19">
            <a:extLst>
              <a:ext uri="{FF2B5EF4-FFF2-40B4-BE49-F238E27FC236}">
                <a16:creationId xmlns:a16="http://schemas.microsoft.com/office/drawing/2014/main" id="{AEB8612A-8686-6B19-9595-D0F9CDC9BBBC}"/>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68A4-EAB3-389D-5B64-39EEAAF6B2B4}"/>
              </a:ext>
            </a:extLst>
          </p:cNvPr>
          <p:cNvSpPr>
            <a:spLocks noGrp="1"/>
          </p:cNvSpPr>
          <p:nvPr>
            <p:ph type="title"/>
          </p:nvPr>
        </p:nvSpPr>
        <p:spPr/>
        <p:txBody>
          <a:bodyPr/>
          <a:lstStyle/>
          <a:p>
            <a:r>
              <a:rPr lang="en-US" dirty="0">
                <a:ea typeface="Calibri"/>
                <a:cs typeface="Calibri"/>
              </a:rPr>
              <a:t>Limitations of DTI</a:t>
            </a:r>
            <a:endParaRPr lang="en-US" dirty="0"/>
          </a:p>
        </p:txBody>
      </p:sp>
      <p:sp>
        <p:nvSpPr>
          <p:cNvPr id="3" name="Content Placeholder 2">
            <a:extLst>
              <a:ext uri="{FF2B5EF4-FFF2-40B4-BE49-F238E27FC236}">
                <a16:creationId xmlns:a16="http://schemas.microsoft.com/office/drawing/2014/main" id="{8A70013F-EB81-46E5-BBB4-1FBDB0A1C224}"/>
              </a:ext>
            </a:extLst>
          </p:cNvPr>
          <p:cNvSpPr>
            <a:spLocks noGrp="1"/>
          </p:cNvSpPr>
          <p:nvPr>
            <p:ph idx="1"/>
          </p:nvPr>
        </p:nvSpPr>
        <p:spPr>
          <a:xfrm>
            <a:off x="609480" y="1224722"/>
            <a:ext cx="5883830" cy="4680543"/>
          </a:xfrm>
        </p:spPr>
        <p:txBody>
          <a:bodyPr>
            <a:normAutofit/>
          </a:bodyPr>
          <a:lstStyle/>
          <a:p>
            <a:r>
              <a:rPr lang="en-US" sz="2200" dirty="0">
                <a:ea typeface="Calibri"/>
                <a:cs typeface="Calibri"/>
              </a:rPr>
              <a:t>FA is particularly sensitive to noise</a:t>
            </a:r>
            <a:endParaRPr lang="en-US" dirty="0"/>
          </a:p>
          <a:p>
            <a:r>
              <a:rPr lang="en-US" sz="2200" dirty="0">
                <a:ea typeface="Calibri"/>
                <a:cs typeface="Calibri"/>
              </a:rPr>
              <a:t>Cannot account for multiple </a:t>
            </a:r>
            <a:r>
              <a:rPr lang="en-US" sz="2200" dirty="0" err="1">
                <a:ea typeface="Calibri"/>
                <a:cs typeface="Calibri"/>
              </a:rPr>
              <a:t>fibre</a:t>
            </a:r>
            <a:r>
              <a:rPr lang="en-US" sz="2200" dirty="0">
                <a:ea typeface="Calibri"/>
                <a:cs typeface="Calibri"/>
              </a:rPr>
              <a:t> orientations within a voxel</a:t>
            </a:r>
          </a:p>
          <a:p>
            <a:pPr lvl="1">
              <a:buFont typeface="Courier New" panose="020B0604020202020204" pitchFamily="34" charset="0"/>
              <a:buChar char="o"/>
            </a:pPr>
            <a:r>
              <a:rPr lang="en-US" sz="1800" dirty="0">
                <a:ea typeface="Calibri"/>
                <a:cs typeface="Calibri"/>
              </a:rPr>
              <a:t>Possible to explore shapes beyond tensor</a:t>
            </a:r>
          </a:p>
          <a:p>
            <a:pPr lvl="1">
              <a:buFont typeface="Courier New" panose="020B0604020202020204" pitchFamily="34" charset="0"/>
              <a:buChar char="o"/>
            </a:pPr>
            <a:r>
              <a:rPr lang="en-US" sz="1800" dirty="0">
                <a:ea typeface="Calibri"/>
                <a:cs typeface="Calibri"/>
              </a:rPr>
              <a:t>Requires more measurements and/or assumptions about the distribution</a:t>
            </a:r>
            <a:endParaRPr lang="en-US" dirty="0">
              <a:ea typeface="Calibri"/>
              <a:cs typeface="Calibri"/>
            </a:endParaRPr>
          </a:p>
          <a:p>
            <a:r>
              <a:rPr lang="en-US" sz="2200">
                <a:ea typeface="Calibri"/>
                <a:cs typeface="Calibri"/>
              </a:rPr>
              <a:t>DTI assumes Gaussian diffusion</a:t>
            </a:r>
            <a:endParaRPr lang="en-US">
              <a:ea typeface="Calibri"/>
              <a:cs typeface="Calibri"/>
            </a:endParaRPr>
          </a:p>
          <a:p>
            <a:pPr lvl="1">
              <a:buFont typeface="Courier New" panose="020B0604020202020204" pitchFamily="34" charset="0"/>
              <a:buChar char="o"/>
            </a:pPr>
            <a:r>
              <a:rPr lang="en-US" sz="1800" dirty="0">
                <a:ea typeface="Calibri"/>
                <a:cs typeface="Calibri"/>
              </a:rPr>
              <a:t>Usually done at one b-value.</a:t>
            </a:r>
            <a:endParaRPr lang="en-US" dirty="0">
              <a:ea typeface="Calibri"/>
              <a:cs typeface="Calibri"/>
            </a:endParaRPr>
          </a:p>
          <a:p>
            <a:pPr lvl="1">
              <a:buFont typeface="Courier New" panose="020B0604020202020204" pitchFamily="34" charset="0"/>
              <a:buChar char="o"/>
            </a:pPr>
            <a:r>
              <a:rPr lang="en-US" sz="1800" dirty="0">
                <a:ea typeface="Calibri"/>
                <a:cs typeface="Calibri"/>
              </a:rPr>
              <a:t>Sets of directions at multiple b-values (shells) are possible but time-consuming</a:t>
            </a:r>
            <a:endParaRPr lang="en-US" dirty="0">
              <a:ea typeface="Calibri"/>
              <a:cs typeface="Calibri"/>
            </a:endParaRPr>
          </a:p>
          <a:p>
            <a:pPr lvl="1">
              <a:buFont typeface="Courier New" panose="020B0604020202020204" pitchFamily="34" charset="0"/>
              <a:buChar char="o"/>
            </a:pPr>
            <a:r>
              <a:rPr lang="en-US" sz="1800" dirty="0">
                <a:ea typeface="Calibri"/>
                <a:cs typeface="Calibri"/>
              </a:rPr>
              <a:t>Quantification options include DKI and NODDI. </a:t>
            </a:r>
            <a:endParaRPr lang="en-US" dirty="0">
              <a:ea typeface="Calibri"/>
              <a:cs typeface="Calibri"/>
            </a:endParaRPr>
          </a:p>
          <a:p>
            <a:endParaRPr lang="en-US" sz="2200" dirty="0">
              <a:ea typeface="Calibri"/>
              <a:cs typeface="Calibri"/>
            </a:endParaRPr>
          </a:p>
          <a:p>
            <a:endParaRPr lang="en-US" dirty="0">
              <a:ea typeface="Calibri"/>
              <a:cs typeface="Calibri"/>
            </a:endParaRPr>
          </a:p>
        </p:txBody>
      </p:sp>
      <p:pic>
        <p:nvPicPr>
          <p:cNvPr id="9" name="Picture 8" descr="A black and white image of a graph&#10;&#10;AI-generated content may be incorrect.">
            <a:extLst>
              <a:ext uri="{FF2B5EF4-FFF2-40B4-BE49-F238E27FC236}">
                <a16:creationId xmlns:a16="http://schemas.microsoft.com/office/drawing/2014/main" id="{CDF427F7-90FD-EDEF-AEE4-21AA77D46498}"/>
              </a:ext>
            </a:extLst>
          </p:cNvPr>
          <p:cNvPicPr>
            <a:picLocks noChangeAspect="1"/>
          </p:cNvPicPr>
          <p:nvPr/>
        </p:nvPicPr>
        <p:blipFill>
          <a:blip r:embed="rId2"/>
          <a:srcRect l="132" t="18203" r="49670" b="146"/>
          <a:stretch>
            <a:fillRect/>
          </a:stretch>
        </p:blipFill>
        <p:spPr>
          <a:xfrm>
            <a:off x="6463798" y="1348245"/>
            <a:ext cx="4196553" cy="3408397"/>
          </a:xfrm>
          <a:prstGeom prst="rect">
            <a:avLst/>
          </a:prstGeom>
        </p:spPr>
      </p:pic>
      <p:sp>
        <p:nvSpPr>
          <p:cNvPr id="4" name="Slide Number Placeholder 3">
            <a:extLst>
              <a:ext uri="{FF2B5EF4-FFF2-40B4-BE49-F238E27FC236}">
                <a16:creationId xmlns:a16="http://schemas.microsoft.com/office/drawing/2014/main" id="{368B37C5-BC55-DE9C-E473-3A7301021508}"/>
              </a:ext>
            </a:extLst>
          </p:cNvPr>
          <p:cNvSpPr>
            <a:spLocks noGrp="1"/>
          </p:cNvSpPr>
          <p:nvPr>
            <p:ph type="sldNum" sz="quarter" idx="12"/>
          </p:nvPr>
        </p:nvSpPr>
        <p:spPr/>
        <p:txBody>
          <a:bodyPr/>
          <a:lstStyle/>
          <a:p>
            <a:fld id="{C4480B9F-7472-41D4-976E-7C2DC8934C50}" type="slidenum">
              <a:rPr lang="en-CA" smtClean="0"/>
              <a:t>31</a:t>
            </a:fld>
            <a:endParaRPr lang="en-US"/>
          </a:p>
        </p:txBody>
      </p:sp>
      <p:graphicFrame>
        <p:nvGraphicFramePr>
          <p:cNvPr id="6" name="Diagram 5">
            <a:extLst>
              <a:ext uri="{FF2B5EF4-FFF2-40B4-BE49-F238E27FC236}">
                <a16:creationId xmlns:a16="http://schemas.microsoft.com/office/drawing/2014/main" id="{3AF9B294-6985-4BF9-3C8E-DCE7C65ECDF5}"/>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Arrow: Chevron 17">
            <a:extLst>
              <a:ext uri="{FF2B5EF4-FFF2-40B4-BE49-F238E27FC236}">
                <a16:creationId xmlns:a16="http://schemas.microsoft.com/office/drawing/2014/main" id="{1BC05877-4952-F190-91CF-3AB20A582C5B}"/>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392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BA87A-E26A-CCBB-AB95-31767A7A5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EC518-EDBE-4B90-4F88-4EA8C6FB165B}"/>
              </a:ext>
            </a:extLst>
          </p:cNvPr>
          <p:cNvSpPr>
            <a:spLocks noGrp="1"/>
          </p:cNvSpPr>
          <p:nvPr>
            <p:ph type="title"/>
          </p:nvPr>
        </p:nvSpPr>
        <p:spPr/>
        <p:txBody>
          <a:bodyPr/>
          <a:lstStyle/>
          <a:p>
            <a:r>
              <a:rPr lang="en-US" dirty="0">
                <a:ea typeface="Calibri"/>
                <a:cs typeface="Calibri"/>
              </a:rPr>
              <a:t>Example Scanner Interface</a:t>
            </a:r>
            <a:endParaRPr lang="en-US" dirty="0"/>
          </a:p>
        </p:txBody>
      </p:sp>
      <p:sp>
        <p:nvSpPr>
          <p:cNvPr id="4" name="Slide Number Placeholder 3">
            <a:extLst>
              <a:ext uri="{FF2B5EF4-FFF2-40B4-BE49-F238E27FC236}">
                <a16:creationId xmlns:a16="http://schemas.microsoft.com/office/drawing/2014/main" id="{C663AE26-8DE9-0E6F-F4D7-9BD490958103}"/>
              </a:ext>
            </a:extLst>
          </p:cNvPr>
          <p:cNvSpPr>
            <a:spLocks noGrp="1"/>
          </p:cNvSpPr>
          <p:nvPr>
            <p:ph type="sldNum" sz="quarter" idx="12"/>
          </p:nvPr>
        </p:nvSpPr>
        <p:spPr/>
        <p:txBody>
          <a:bodyPr/>
          <a:lstStyle/>
          <a:p>
            <a:fld id="{C4480B9F-7472-41D4-976E-7C2DC8934C50}" type="slidenum">
              <a:rPr lang="en-CA" smtClean="0"/>
              <a:t>32</a:t>
            </a:fld>
            <a:endParaRPr lang="en-CA"/>
          </a:p>
        </p:txBody>
      </p:sp>
      <p:pic>
        <p:nvPicPr>
          <p:cNvPr id="11" name="Content Placeholder 10" descr="A screenshot of a computer&#10;&#10;AI-generated content may be incorrect.">
            <a:extLst>
              <a:ext uri="{FF2B5EF4-FFF2-40B4-BE49-F238E27FC236}">
                <a16:creationId xmlns:a16="http://schemas.microsoft.com/office/drawing/2014/main" id="{E90AA224-ACE8-376B-6C40-B193327F38AA}"/>
              </a:ext>
            </a:extLst>
          </p:cNvPr>
          <p:cNvPicPr>
            <a:picLocks noGrp="1" noChangeAspect="1"/>
          </p:cNvPicPr>
          <p:nvPr>
            <p:ph idx="1"/>
          </p:nvPr>
        </p:nvPicPr>
        <p:blipFill>
          <a:blip r:embed="rId2"/>
          <a:srcRect l="2156" t="3190" r="2109" b="9888"/>
          <a:stretch>
            <a:fillRect/>
          </a:stretch>
        </p:blipFill>
        <p:spPr>
          <a:xfrm>
            <a:off x="751189" y="1418011"/>
            <a:ext cx="6645058" cy="4522607"/>
          </a:xfrm>
          <a:prstGeom prst="rect">
            <a:avLst/>
          </a:prstGeom>
          <a:noFill/>
          <a:ln w="0">
            <a:noFill/>
          </a:ln>
        </p:spPr>
      </p:pic>
    </p:spTree>
    <p:extLst>
      <p:ext uri="{BB962C8B-B14F-4D97-AF65-F5344CB8AC3E}">
        <p14:creationId xmlns:p14="http://schemas.microsoft.com/office/powerpoint/2010/main" val="2147337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B60B-E150-2D9A-4AFD-5BA854BA8A76}"/>
              </a:ext>
            </a:extLst>
          </p:cNvPr>
          <p:cNvSpPr>
            <a:spLocks noGrp="1"/>
          </p:cNvSpPr>
          <p:nvPr>
            <p:ph type="title"/>
          </p:nvPr>
        </p:nvSpPr>
        <p:spPr/>
        <p:txBody>
          <a:bodyPr/>
          <a:lstStyle/>
          <a:p>
            <a:r>
              <a:rPr lang="en-US" dirty="0">
                <a:ea typeface="Calibri"/>
                <a:cs typeface="Calibri"/>
              </a:rPr>
              <a:t>Tractography for </a:t>
            </a:r>
            <a:r>
              <a:rPr lang="en-US" dirty="0" err="1">
                <a:ea typeface="Calibri"/>
                <a:cs typeface="Calibri"/>
              </a:rPr>
              <a:t>Fibre</a:t>
            </a:r>
            <a:r>
              <a:rPr lang="en-US" dirty="0">
                <a:ea typeface="Calibri"/>
                <a:cs typeface="Calibri"/>
              </a:rPr>
              <a:t> Bundles</a:t>
            </a:r>
            <a:endParaRPr lang="en-US" dirty="0"/>
          </a:p>
        </p:txBody>
      </p:sp>
      <p:sp>
        <p:nvSpPr>
          <p:cNvPr id="3" name="Content Placeholder 2">
            <a:extLst>
              <a:ext uri="{FF2B5EF4-FFF2-40B4-BE49-F238E27FC236}">
                <a16:creationId xmlns:a16="http://schemas.microsoft.com/office/drawing/2014/main" id="{C5E1E165-76A8-83CC-0F47-B115C2ACE75F}"/>
              </a:ext>
            </a:extLst>
          </p:cNvPr>
          <p:cNvSpPr>
            <a:spLocks noGrp="1"/>
          </p:cNvSpPr>
          <p:nvPr>
            <p:ph idx="1"/>
          </p:nvPr>
        </p:nvSpPr>
        <p:spPr>
          <a:xfrm>
            <a:off x="609480" y="1600200"/>
            <a:ext cx="6429195" cy="4525560"/>
          </a:xfrm>
        </p:spPr>
        <p:txBody>
          <a:bodyPr>
            <a:normAutofit fontScale="92500" lnSpcReduction="10000"/>
          </a:bodyPr>
          <a:lstStyle/>
          <a:p>
            <a:r>
              <a:rPr lang="en-US" dirty="0">
                <a:ea typeface="Calibri"/>
                <a:cs typeface="Calibri"/>
              </a:rPr>
              <a:t>Tensors in </a:t>
            </a:r>
            <a:r>
              <a:rPr lang="en-US" err="1">
                <a:ea typeface="Calibri"/>
                <a:cs typeface="Calibri"/>
              </a:rPr>
              <a:t>neighbouring</a:t>
            </a:r>
            <a:r>
              <a:rPr lang="en-US" dirty="0">
                <a:ea typeface="Calibri"/>
                <a:cs typeface="Calibri"/>
              </a:rPr>
              <a:t> voxels can be used to </a:t>
            </a:r>
            <a:r>
              <a:rPr lang="en-US" b="1" dirty="0">
                <a:ea typeface="Calibri"/>
                <a:cs typeface="Calibri"/>
              </a:rPr>
              <a:t>model</a:t>
            </a:r>
            <a:r>
              <a:rPr lang="en-US" dirty="0">
                <a:ea typeface="Calibri"/>
                <a:cs typeface="Calibri"/>
              </a:rPr>
              <a:t> the likely trajectory of white matter pathways</a:t>
            </a:r>
          </a:p>
          <a:p>
            <a:r>
              <a:rPr lang="en-US" dirty="0">
                <a:ea typeface="Calibri"/>
                <a:cs typeface="Calibri"/>
              </a:rPr>
              <a:t>Prone to false positives. Incorrect tracts need to be edited</a:t>
            </a:r>
          </a:p>
          <a:p>
            <a:r>
              <a:rPr lang="en-US" dirty="0">
                <a:ea typeface="Calibri"/>
                <a:cs typeface="Calibri"/>
              </a:rPr>
              <a:t>There are a variety of algorithms​</a:t>
            </a:r>
            <a:endParaRPr lang="en-US" dirty="0"/>
          </a:p>
          <a:p>
            <a:pPr lvl="1">
              <a:buFont typeface="Courier New" panose="020B0604020202020204" pitchFamily="34" charset="0"/>
              <a:buChar char="o"/>
            </a:pPr>
            <a:r>
              <a:rPr lang="en-US" dirty="0">
                <a:ea typeface="Calibri"/>
                <a:cs typeface="Calibri"/>
              </a:rPr>
              <a:t>Select a point in a seed region</a:t>
            </a:r>
          </a:p>
          <a:p>
            <a:pPr lvl="1">
              <a:buFont typeface="Courier New" panose="020B0604020202020204" pitchFamily="34" charset="0"/>
              <a:buChar char="o"/>
            </a:pPr>
            <a:r>
              <a:rPr lang="en-US" dirty="0">
                <a:ea typeface="Calibri"/>
                <a:cs typeface="Calibri"/>
              </a:rPr>
              <a:t>Follow the likely local direction a small step size</a:t>
            </a:r>
          </a:p>
          <a:p>
            <a:pPr lvl="1">
              <a:buFont typeface="Courier New" panose="020B0604020202020204" pitchFamily="34" charset="0"/>
              <a:buChar char="o"/>
            </a:pPr>
            <a:r>
              <a:rPr lang="en-US" dirty="0">
                <a:ea typeface="Calibri"/>
                <a:cs typeface="Calibri"/>
              </a:rPr>
              <a:t>Repeat until termination criterion is reached (</a:t>
            </a:r>
            <a:r>
              <a:rPr lang="en-US" dirty="0" err="1">
                <a:ea typeface="Calibri"/>
                <a:cs typeface="Calibri"/>
              </a:rPr>
              <a:t>eg.</a:t>
            </a:r>
            <a:r>
              <a:rPr lang="en-US" dirty="0">
                <a:ea typeface="Calibri"/>
                <a:cs typeface="Calibri"/>
              </a:rPr>
              <a:t> low FA)</a:t>
            </a:r>
          </a:p>
          <a:p>
            <a:pPr lvl="1">
              <a:buFont typeface="Courier New" panose="020B0604020202020204" pitchFamily="34" charset="0"/>
              <a:buChar char="o"/>
            </a:pPr>
            <a:r>
              <a:rPr lang="en-US" dirty="0">
                <a:ea typeface="Calibri"/>
                <a:cs typeface="Calibri"/>
              </a:rPr>
              <a:t>These steps can be repeated for multiple points in the seed region to generate many streamlines</a:t>
            </a:r>
          </a:p>
        </p:txBody>
      </p:sp>
      <p:pic>
        <p:nvPicPr>
          <p:cNvPr id="4" name="Picture 3" descr="Figure 2">
            <a:extLst>
              <a:ext uri="{FF2B5EF4-FFF2-40B4-BE49-F238E27FC236}">
                <a16:creationId xmlns:a16="http://schemas.microsoft.com/office/drawing/2014/main" id="{00F7E0AB-F687-808E-657D-43AE8E03DFB5}"/>
              </a:ext>
            </a:extLst>
          </p:cNvPr>
          <p:cNvPicPr>
            <a:picLocks noChangeAspect="1"/>
          </p:cNvPicPr>
          <p:nvPr/>
        </p:nvPicPr>
        <p:blipFill>
          <a:blip r:embed="rId2"/>
          <a:srcRect l="10506" t="38827" r="48218" b="5586"/>
          <a:stretch>
            <a:fillRect/>
          </a:stretch>
        </p:blipFill>
        <p:spPr>
          <a:xfrm>
            <a:off x="7413678" y="1605205"/>
            <a:ext cx="4073381" cy="3683905"/>
          </a:xfrm>
          <a:prstGeom prst="rect">
            <a:avLst/>
          </a:prstGeom>
        </p:spPr>
      </p:pic>
      <p:sp>
        <p:nvSpPr>
          <p:cNvPr id="5" name="TextBox 4">
            <a:extLst>
              <a:ext uri="{FF2B5EF4-FFF2-40B4-BE49-F238E27FC236}">
                <a16:creationId xmlns:a16="http://schemas.microsoft.com/office/drawing/2014/main" id="{8EF821C1-EA12-2C43-E545-D4D2CBAE7E85}"/>
              </a:ext>
            </a:extLst>
          </p:cNvPr>
          <p:cNvSpPr txBox="1"/>
          <p:nvPr/>
        </p:nvSpPr>
        <p:spPr>
          <a:xfrm>
            <a:off x="7413356" y="5527728"/>
            <a:ext cx="40683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t>Christidi</a:t>
            </a:r>
            <a:r>
              <a:rPr lang="en-US" sz="1400" dirty="0"/>
              <a:t> et al. 2022. Neurol. Int. 14: </a:t>
            </a:r>
            <a:r>
              <a:rPr lang="en-US" sz="1400" dirty="0">
                <a:solidFill>
                  <a:srgbClr val="000000"/>
                </a:solidFill>
                <a:ea typeface="+mn-lt"/>
                <a:cs typeface="+mn-lt"/>
              </a:rPr>
              <a:t>841.</a:t>
            </a:r>
            <a:endParaRPr lang="en-US" sz="1400" dirty="0">
              <a:ea typeface="+mn-lt"/>
              <a:cs typeface="+mn-lt"/>
            </a:endParaRPr>
          </a:p>
          <a:p>
            <a:pPr algn="l"/>
            <a:r>
              <a:rPr lang="en-US" sz="1400" dirty="0">
                <a:ea typeface="+mn-lt"/>
                <a:cs typeface="+mn-lt"/>
              </a:rPr>
              <a:t>https://pmc.ncbi.nlm.nih.gov/articles/PMC9589952/</a:t>
            </a:r>
            <a:endParaRPr lang="en-US" sz="1400" dirty="0"/>
          </a:p>
        </p:txBody>
      </p:sp>
      <p:sp>
        <p:nvSpPr>
          <p:cNvPr id="6" name="Slide Number Placeholder 5">
            <a:extLst>
              <a:ext uri="{FF2B5EF4-FFF2-40B4-BE49-F238E27FC236}">
                <a16:creationId xmlns:a16="http://schemas.microsoft.com/office/drawing/2014/main" id="{44630D53-064F-C058-A133-CF6FC50F19E1}"/>
              </a:ext>
            </a:extLst>
          </p:cNvPr>
          <p:cNvSpPr>
            <a:spLocks noGrp="1"/>
          </p:cNvSpPr>
          <p:nvPr>
            <p:ph type="sldNum" sz="quarter" idx="12"/>
          </p:nvPr>
        </p:nvSpPr>
        <p:spPr/>
        <p:txBody>
          <a:bodyPr/>
          <a:lstStyle/>
          <a:p>
            <a:fld id="{C4480B9F-7472-41D4-976E-7C2DC8934C50}" type="slidenum">
              <a:rPr lang="en-CA" smtClean="0"/>
              <a:t>33</a:t>
            </a:fld>
            <a:endParaRPr lang="en-US"/>
          </a:p>
        </p:txBody>
      </p:sp>
      <p:graphicFrame>
        <p:nvGraphicFramePr>
          <p:cNvPr id="8" name="Diagram 7">
            <a:extLst>
              <a:ext uri="{FF2B5EF4-FFF2-40B4-BE49-F238E27FC236}">
                <a16:creationId xmlns:a16="http://schemas.microsoft.com/office/drawing/2014/main" id="{4A7C36CF-D9C5-B1C0-16DE-A6007126CC0E}"/>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Chevron 18">
            <a:extLst>
              <a:ext uri="{FF2B5EF4-FFF2-40B4-BE49-F238E27FC236}">
                <a16:creationId xmlns:a16="http://schemas.microsoft.com/office/drawing/2014/main" id="{7A513C4B-FBDF-8E08-9EA0-E9E6D031B563}"/>
              </a:ext>
            </a:extLst>
          </p:cNvPr>
          <p:cNvSpPr/>
          <p:nvPr/>
        </p:nvSpPr>
        <p:spPr>
          <a:xfrm>
            <a:off x="416127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909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9983-246D-EEF9-5C2C-D4CE870A4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63203-C22B-FDD6-32AC-32C8AF8A42BD}"/>
              </a:ext>
            </a:extLst>
          </p:cNvPr>
          <p:cNvSpPr>
            <a:spLocks noGrp="1"/>
          </p:cNvSpPr>
          <p:nvPr>
            <p:ph type="title"/>
          </p:nvPr>
        </p:nvSpPr>
        <p:spPr/>
        <p:txBody>
          <a:bodyPr/>
          <a:lstStyle/>
          <a:p>
            <a:r>
              <a:rPr lang="en-US" dirty="0">
                <a:ea typeface="Calibri"/>
                <a:cs typeface="Calibri"/>
              </a:rPr>
              <a:t>How do we acquire an image?</a:t>
            </a:r>
            <a:endParaRPr lang="en-US" dirty="0"/>
          </a:p>
        </p:txBody>
      </p:sp>
      <p:sp>
        <p:nvSpPr>
          <p:cNvPr id="4" name="Slide Number Placeholder 3">
            <a:extLst>
              <a:ext uri="{FF2B5EF4-FFF2-40B4-BE49-F238E27FC236}">
                <a16:creationId xmlns:a16="http://schemas.microsoft.com/office/drawing/2014/main" id="{E88887B8-FA24-4E9B-9D95-2D3A5C44F06B}"/>
              </a:ext>
            </a:extLst>
          </p:cNvPr>
          <p:cNvSpPr>
            <a:spLocks noGrp="1"/>
          </p:cNvSpPr>
          <p:nvPr>
            <p:ph type="sldNum" idx="12"/>
          </p:nvPr>
        </p:nvSpPr>
        <p:spPr/>
        <p:txBody>
          <a:bodyPr/>
          <a:lstStyle/>
          <a:p>
            <a:fld id="{AAE98EC0-0903-4D3F-82FE-7101F39C75C1}" type="slidenum">
              <a:rPr lang="en-US"/>
              <a:t>34</a:t>
            </a:fld>
            <a:endParaRPr lang="en-US"/>
          </a:p>
        </p:txBody>
      </p:sp>
      <p:graphicFrame>
        <p:nvGraphicFramePr>
          <p:cNvPr id="6" name="Diagram 5">
            <a:extLst>
              <a:ext uri="{FF2B5EF4-FFF2-40B4-BE49-F238E27FC236}">
                <a16:creationId xmlns:a16="http://schemas.microsoft.com/office/drawing/2014/main" id="{20BDA166-3339-CB9D-AFCC-8FCCBA853767}"/>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Chevron 16">
            <a:extLst>
              <a:ext uri="{FF2B5EF4-FFF2-40B4-BE49-F238E27FC236}">
                <a16:creationId xmlns:a16="http://schemas.microsoft.com/office/drawing/2014/main" id="{4AE0026D-BD00-08CE-BBCB-B275CD4AFC98}"/>
              </a:ext>
            </a:extLst>
          </p:cNvPr>
          <p:cNvSpPr/>
          <p:nvPr/>
        </p:nvSpPr>
        <p:spPr>
          <a:xfrm>
            <a:off x="557200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8950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CC24-3BFA-F83A-2FB7-0A6168485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FEE74-96BF-31A2-95B7-188741E09379}"/>
              </a:ext>
            </a:extLst>
          </p:cNvPr>
          <p:cNvSpPr>
            <a:spLocks noGrp="1"/>
          </p:cNvSpPr>
          <p:nvPr>
            <p:ph type="title"/>
          </p:nvPr>
        </p:nvSpPr>
        <p:spPr/>
        <p:txBody>
          <a:bodyPr/>
          <a:lstStyle/>
          <a:p>
            <a:r>
              <a:rPr lang="en-US" dirty="0">
                <a:ea typeface="Calibri"/>
                <a:cs typeface="Calibri"/>
              </a:rPr>
              <a:t>How do we acquire an image?</a:t>
            </a:r>
            <a:endParaRPr lang="en-US" dirty="0"/>
          </a:p>
        </p:txBody>
      </p:sp>
      <p:sp>
        <p:nvSpPr>
          <p:cNvPr id="3" name="TextBox 2">
            <a:extLst>
              <a:ext uri="{FF2B5EF4-FFF2-40B4-BE49-F238E27FC236}">
                <a16:creationId xmlns:a16="http://schemas.microsoft.com/office/drawing/2014/main" id="{29FA8D89-2BEF-EC47-813D-5F0B8B23C95F}"/>
              </a:ext>
            </a:extLst>
          </p:cNvPr>
          <p:cNvSpPr txBox="1"/>
          <p:nvPr/>
        </p:nvSpPr>
        <p:spPr>
          <a:xfrm>
            <a:off x="7606059" y="1417694"/>
            <a:ext cx="397761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There are many different ways to traverse k-space</a:t>
            </a:r>
            <a:endParaRPr lang="en-US" sz="2400" dirty="0"/>
          </a:p>
          <a:p>
            <a:endParaRPr lang="en-US" sz="2400" dirty="0">
              <a:ea typeface="Calibri"/>
              <a:cs typeface="Calibri"/>
            </a:endParaRPr>
          </a:p>
          <a:p>
            <a:r>
              <a:rPr lang="en-US" sz="2400" dirty="0">
                <a:ea typeface="Calibri"/>
                <a:cs typeface="Calibri"/>
              </a:rPr>
              <a:t>The most common method for clinical diffusion imaging uses echo planar imaging (EPI)</a:t>
            </a:r>
          </a:p>
          <a:p>
            <a:endParaRPr lang="en-US" sz="2400" dirty="0">
              <a:ea typeface="Calibri"/>
              <a:cs typeface="Calibri"/>
            </a:endParaRPr>
          </a:p>
          <a:p>
            <a:r>
              <a:rPr lang="en-US" sz="2400" dirty="0">
                <a:ea typeface="Calibri"/>
                <a:cs typeface="Calibri"/>
              </a:rPr>
              <a:t>It is fast (for MRI) and less sensitive to motion but prone to certain artefacts</a:t>
            </a:r>
          </a:p>
        </p:txBody>
      </p:sp>
      <p:sp>
        <p:nvSpPr>
          <p:cNvPr id="45" name="TextBox 44">
            <a:extLst>
              <a:ext uri="{FF2B5EF4-FFF2-40B4-BE49-F238E27FC236}">
                <a16:creationId xmlns:a16="http://schemas.microsoft.com/office/drawing/2014/main" id="{BCE139F5-81E9-BFD7-A405-A4E2629389DF}"/>
              </a:ext>
            </a:extLst>
          </p:cNvPr>
          <p:cNvSpPr txBox="1"/>
          <p:nvPr/>
        </p:nvSpPr>
        <p:spPr>
          <a:xfrm>
            <a:off x="4657275" y="2270782"/>
            <a:ext cx="1881388"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...Image encoding</a:t>
            </a:r>
            <a:endParaRPr lang="en-US" dirty="0"/>
          </a:p>
        </p:txBody>
      </p:sp>
      <p:pic>
        <p:nvPicPr>
          <p:cNvPr id="47" name="Picture 46" descr="A screen shot of a graph&#10;&#10;AI-generated content may be incorrect.">
            <a:extLst>
              <a:ext uri="{FF2B5EF4-FFF2-40B4-BE49-F238E27FC236}">
                <a16:creationId xmlns:a16="http://schemas.microsoft.com/office/drawing/2014/main" id="{208505F4-E4DF-F7F5-7166-CCAF5E170335}"/>
              </a:ext>
            </a:extLst>
          </p:cNvPr>
          <p:cNvPicPr>
            <a:picLocks noChangeAspect="1"/>
          </p:cNvPicPr>
          <p:nvPr/>
        </p:nvPicPr>
        <p:blipFill>
          <a:blip r:embed="rId3"/>
          <a:stretch>
            <a:fillRect/>
          </a:stretch>
        </p:blipFill>
        <p:spPr>
          <a:xfrm>
            <a:off x="482777" y="1124258"/>
            <a:ext cx="6062579" cy="2282118"/>
          </a:xfrm>
          <a:prstGeom prst="rect">
            <a:avLst/>
          </a:prstGeom>
        </p:spPr>
      </p:pic>
      <p:pic>
        <p:nvPicPr>
          <p:cNvPr id="50" name="Picture 49" descr="A close-up of a brain&#10;&#10;AI-generated content may be incorrect.">
            <a:extLst>
              <a:ext uri="{FF2B5EF4-FFF2-40B4-BE49-F238E27FC236}">
                <a16:creationId xmlns:a16="http://schemas.microsoft.com/office/drawing/2014/main" id="{0A12E9B5-1D8D-98AA-084A-999F91F8EC9C}"/>
              </a:ext>
            </a:extLst>
          </p:cNvPr>
          <p:cNvPicPr>
            <a:picLocks noChangeAspect="1"/>
          </p:cNvPicPr>
          <p:nvPr/>
        </p:nvPicPr>
        <p:blipFill>
          <a:blip r:embed="rId4"/>
          <a:stretch>
            <a:fillRect/>
          </a:stretch>
        </p:blipFill>
        <p:spPr>
          <a:xfrm>
            <a:off x="541421" y="3554228"/>
            <a:ext cx="5940927" cy="2556912"/>
          </a:xfrm>
          <a:prstGeom prst="rect">
            <a:avLst/>
          </a:prstGeom>
        </p:spPr>
      </p:pic>
      <p:sp>
        <p:nvSpPr>
          <p:cNvPr id="4" name="Slide Number Placeholder 3">
            <a:extLst>
              <a:ext uri="{FF2B5EF4-FFF2-40B4-BE49-F238E27FC236}">
                <a16:creationId xmlns:a16="http://schemas.microsoft.com/office/drawing/2014/main" id="{61249AEA-BDDF-7BCA-DC8C-03E1157944BE}"/>
              </a:ext>
            </a:extLst>
          </p:cNvPr>
          <p:cNvSpPr>
            <a:spLocks noGrp="1"/>
          </p:cNvSpPr>
          <p:nvPr>
            <p:ph type="sldNum" idx="12"/>
          </p:nvPr>
        </p:nvSpPr>
        <p:spPr/>
        <p:txBody>
          <a:bodyPr/>
          <a:lstStyle/>
          <a:p>
            <a:fld id="{AAE98EC0-0903-4D3F-82FE-7101F39C75C1}" type="slidenum">
              <a:rPr lang="en-US"/>
              <a:t>35</a:t>
            </a:fld>
            <a:endParaRPr lang="en-US"/>
          </a:p>
        </p:txBody>
      </p:sp>
      <p:graphicFrame>
        <p:nvGraphicFramePr>
          <p:cNvPr id="6" name="Diagram 5">
            <a:extLst>
              <a:ext uri="{FF2B5EF4-FFF2-40B4-BE49-F238E27FC236}">
                <a16:creationId xmlns:a16="http://schemas.microsoft.com/office/drawing/2014/main" id="{0CBAA2FC-AD33-0557-1E9F-3AD2CABC8041}"/>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Arrow: Chevron 16">
            <a:extLst>
              <a:ext uri="{FF2B5EF4-FFF2-40B4-BE49-F238E27FC236}">
                <a16:creationId xmlns:a16="http://schemas.microsoft.com/office/drawing/2014/main" id="{7394A389-4164-65BB-EEE8-2A354808F7D5}"/>
              </a:ext>
            </a:extLst>
          </p:cNvPr>
          <p:cNvSpPr/>
          <p:nvPr/>
        </p:nvSpPr>
        <p:spPr>
          <a:xfrm>
            <a:off x="557200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C6E20-5698-1EFF-2ADC-67D79E85F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BC43E-0AC1-1DC9-F296-78422D80A332}"/>
              </a:ext>
            </a:extLst>
          </p:cNvPr>
          <p:cNvSpPr>
            <a:spLocks noGrp="1"/>
          </p:cNvSpPr>
          <p:nvPr>
            <p:ph type="title"/>
          </p:nvPr>
        </p:nvSpPr>
        <p:spPr>
          <a:xfrm>
            <a:off x="609480" y="89953"/>
            <a:ext cx="10972440" cy="1142640"/>
          </a:xfrm>
        </p:spPr>
        <p:txBody>
          <a:bodyPr/>
          <a:lstStyle/>
          <a:p>
            <a:r>
              <a:rPr lang="en-US" dirty="0">
                <a:ea typeface="Calibri"/>
                <a:cs typeface="Calibri"/>
              </a:rPr>
              <a:t>Echo Planar Imaging (EPI)</a:t>
            </a:r>
            <a:endParaRPr lang="en-US" dirty="0"/>
          </a:p>
        </p:txBody>
      </p:sp>
      <p:pic>
        <p:nvPicPr>
          <p:cNvPr id="49" name="Picture 48" descr="A screenshot of a computer&#10;&#10;AI-generated content may be incorrect.">
            <a:extLst>
              <a:ext uri="{FF2B5EF4-FFF2-40B4-BE49-F238E27FC236}">
                <a16:creationId xmlns:a16="http://schemas.microsoft.com/office/drawing/2014/main" id="{01092FEF-4BDC-BA78-717B-ADD313525174}"/>
              </a:ext>
            </a:extLst>
          </p:cNvPr>
          <p:cNvPicPr>
            <a:picLocks noChangeAspect="1"/>
          </p:cNvPicPr>
          <p:nvPr/>
        </p:nvPicPr>
        <p:blipFill>
          <a:blip r:embed="rId3"/>
          <a:srcRect r="44260" b="48474"/>
          <a:stretch>
            <a:fillRect/>
          </a:stretch>
        </p:blipFill>
        <p:spPr>
          <a:xfrm>
            <a:off x="181623" y="779817"/>
            <a:ext cx="6546953" cy="428706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53BC708E-6461-0C6C-7F49-CEB378DB1888}"/>
              </a:ext>
            </a:extLst>
          </p:cNvPr>
          <p:cNvPicPr>
            <a:picLocks noChangeAspect="1"/>
          </p:cNvPicPr>
          <p:nvPr/>
        </p:nvPicPr>
        <p:blipFill>
          <a:blip r:embed="rId3"/>
          <a:srcRect l="2806" t="52962" r="49107" b="18312"/>
          <a:stretch>
            <a:fillRect/>
          </a:stretch>
        </p:blipFill>
        <p:spPr>
          <a:xfrm>
            <a:off x="6355114" y="1619308"/>
            <a:ext cx="5947133" cy="2518041"/>
          </a:xfrm>
          <a:prstGeom prst="rect">
            <a:avLst/>
          </a:prstGeom>
        </p:spPr>
      </p:pic>
      <p:cxnSp>
        <p:nvCxnSpPr>
          <p:cNvPr id="5" name="Straight Arrow Connector 4">
            <a:extLst>
              <a:ext uri="{FF2B5EF4-FFF2-40B4-BE49-F238E27FC236}">
                <a16:creationId xmlns:a16="http://schemas.microsoft.com/office/drawing/2014/main" id="{5C2D3CBF-E075-1E33-CF89-3154EDB2EF1C}"/>
              </a:ext>
            </a:extLst>
          </p:cNvPr>
          <p:cNvCxnSpPr/>
          <p:nvPr/>
        </p:nvCxnSpPr>
        <p:spPr>
          <a:xfrm>
            <a:off x="3667930" y="5136357"/>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374521D-32A3-E0C2-D622-D1375996FAE1}"/>
              </a:ext>
            </a:extLst>
          </p:cNvPr>
          <p:cNvSpPr txBox="1"/>
          <p:nvPr/>
        </p:nvSpPr>
        <p:spPr>
          <a:xfrm>
            <a:off x="3086746" y="5136357"/>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50 </a:t>
            </a:r>
            <a:r>
              <a:rPr lang="en-US">
                <a:ea typeface="Calibri"/>
                <a:cs typeface="Calibri"/>
              </a:rPr>
              <a:t>ms</a:t>
            </a:r>
          </a:p>
          <a:p>
            <a:pPr algn="ctr"/>
            <a:r>
              <a:rPr lang="en-US">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a:ea typeface="Calibri"/>
                <a:cs typeface="Calibri"/>
              </a:rPr>
              <a:t> ~ 100</a:t>
            </a:r>
            <a:endParaRPr lang="en-US"/>
          </a:p>
        </p:txBody>
      </p:sp>
      <p:sp>
        <p:nvSpPr>
          <p:cNvPr id="7" name="TextBox 6">
            <a:extLst>
              <a:ext uri="{FF2B5EF4-FFF2-40B4-BE49-F238E27FC236}">
                <a16:creationId xmlns:a16="http://schemas.microsoft.com/office/drawing/2014/main" id="{DAA71528-99D3-39EE-2E58-0B5CAC5493D5}"/>
              </a:ext>
            </a:extLst>
          </p:cNvPr>
          <p:cNvSpPr txBox="1"/>
          <p:nvPr/>
        </p:nvSpPr>
        <p:spPr>
          <a:xfrm>
            <a:off x="6764693" y="4295318"/>
            <a:ext cx="480526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For a spin echo readout, where every phase encode line is done in a separate TR, the acquisition would take 100x as long!</a:t>
            </a:r>
            <a:endParaRPr lang="en-US" sz="2400" dirty="0"/>
          </a:p>
        </p:txBody>
      </p:sp>
      <p:sp>
        <p:nvSpPr>
          <p:cNvPr id="3" name="Slide Number Placeholder 2">
            <a:extLst>
              <a:ext uri="{FF2B5EF4-FFF2-40B4-BE49-F238E27FC236}">
                <a16:creationId xmlns:a16="http://schemas.microsoft.com/office/drawing/2014/main" id="{C116BFEF-E696-B274-D0C4-3E62A95675AA}"/>
              </a:ext>
            </a:extLst>
          </p:cNvPr>
          <p:cNvSpPr>
            <a:spLocks noGrp="1"/>
          </p:cNvSpPr>
          <p:nvPr>
            <p:ph type="sldNum" idx="12"/>
          </p:nvPr>
        </p:nvSpPr>
        <p:spPr/>
        <p:txBody>
          <a:bodyPr/>
          <a:lstStyle/>
          <a:p>
            <a:fld id="{AAE98EC0-0903-4D3F-82FE-7101F39C75C1}" type="slidenum">
              <a:rPr lang="en-US"/>
              <a:t>36</a:t>
            </a:fld>
            <a:endParaRPr lang="en-US"/>
          </a:p>
        </p:txBody>
      </p:sp>
      <p:graphicFrame>
        <p:nvGraphicFramePr>
          <p:cNvPr id="50" name="Diagram 49">
            <a:extLst>
              <a:ext uri="{FF2B5EF4-FFF2-40B4-BE49-F238E27FC236}">
                <a16:creationId xmlns:a16="http://schemas.microsoft.com/office/drawing/2014/main" id="{F5F783D1-FB11-3A3E-9752-4C318187F851}"/>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1" name="Arrow: Chevron 60">
            <a:extLst>
              <a:ext uri="{FF2B5EF4-FFF2-40B4-BE49-F238E27FC236}">
                <a16:creationId xmlns:a16="http://schemas.microsoft.com/office/drawing/2014/main" id="{A4EE2D9D-62D1-1357-7214-61BD050DAF7A}"/>
              </a:ext>
            </a:extLst>
          </p:cNvPr>
          <p:cNvSpPr/>
          <p:nvPr/>
        </p:nvSpPr>
        <p:spPr>
          <a:xfrm>
            <a:off x="5572006"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141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40FD-494E-FB8D-0FAF-F16F97B924DA}"/>
              </a:ext>
            </a:extLst>
          </p:cNvPr>
          <p:cNvSpPr>
            <a:spLocks noGrp="1"/>
          </p:cNvSpPr>
          <p:nvPr>
            <p:ph type="title"/>
          </p:nvPr>
        </p:nvSpPr>
        <p:spPr>
          <a:xfrm>
            <a:off x="609480" y="89953"/>
            <a:ext cx="10972440" cy="1142640"/>
          </a:xfrm>
        </p:spPr>
        <p:txBody>
          <a:bodyPr/>
          <a:lstStyle/>
          <a:p>
            <a:r>
              <a:rPr lang="en-US" dirty="0">
                <a:ea typeface="Calibri"/>
                <a:cs typeface="Calibri"/>
              </a:rPr>
              <a:t>Tradeoffs: Diffusion Weighting and Echo Times</a:t>
            </a:r>
          </a:p>
        </p:txBody>
      </p:sp>
      <p:sp>
        <p:nvSpPr>
          <p:cNvPr id="3" name="Content Placeholder 2">
            <a:extLst>
              <a:ext uri="{FF2B5EF4-FFF2-40B4-BE49-F238E27FC236}">
                <a16:creationId xmlns:a16="http://schemas.microsoft.com/office/drawing/2014/main" id="{13482340-8155-ACDF-FD6D-DD730003E6D5}"/>
              </a:ext>
            </a:extLst>
          </p:cNvPr>
          <p:cNvSpPr>
            <a:spLocks noGrp="1"/>
          </p:cNvSpPr>
          <p:nvPr>
            <p:ph idx="1"/>
          </p:nvPr>
        </p:nvSpPr>
        <p:spPr>
          <a:xfrm>
            <a:off x="6461064" y="1238777"/>
            <a:ext cx="5120856" cy="4525560"/>
          </a:xfrm>
        </p:spPr>
        <p:txBody>
          <a:bodyPr/>
          <a:lstStyle/>
          <a:p>
            <a:pPr marL="0" indent="0">
              <a:buNone/>
            </a:pPr>
            <a:r>
              <a:rPr lang="en-US" dirty="0">
                <a:ea typeface="Calibri"/>
                <a:cs typeface="Calibri"/>
              </a:rPr>
              <a:t>Suppose:</a:t>
            </a:r>
          </a:p>
          <a:p>
            <a:r>
              <a:rPr lang="en-US" dirty="0">
                <a:ea typeface="Calibri"/>
                <a:cs typeface="Calibri"/>
              </a:rPr>
              <a:t>Maximum gradient 40 </a:t>
            </a:r>
            <a:r>
              <a:rPr lang="en-US" dirty="0" err="1">
                <a:ea typeface="Calibri"/>
                <a:cs typeface="Calibri"/>
              </a:rPr>
              <a:t>mT</a:t>
            </a:r>
            <a:r>
              <a:rPr lang="en-US" dirty="0">
                <a:ea typeface="Calibri"/>
                <a:cs typeface="Calibri"/>
              </a:rPr>
              <a:t>/m</a:t>
            </a:r>
          </a:p>
          <a:p>
            <a:r>
              <a:rPr lang="en-US" dirty="0">
                <a:ea typeface="Calibri"/>
                <a:cs typeface="Calibri"/>
              </a:rPr>
              <a:t>100 phase encodes (20 cm FOV, 2 mm resolution)</a:t>
            </a:r>
          </a:p>
          <a:p>
            <a:r>
              <a:rPr lang="en-US" dirty="0">
                <a:ea typeface="Calibri"/>
                <a:cs typeface="Calibri"/>
              </a:rPr>
              <a:t>TE = 60 </a:t>
            </a:r>
            <a:r>
              <a:rPr lang="en-US" dirty="0" err="1">
                <a:ea typeface="Calibri"/>
                <a:cs typeface="Calibri"/>
              </a:rPr>
              <a:t>ms</a:t>
            </a:r>
          </a:p>
          <a:p>
            <a:pPr marL="0" indent="0">
              <a:buNone/>
            </a:pPr>
            <a:r>
              <a:rPr lang="en-US" dirty="0">
                <a:ea typeface="Calibri"/>
                <a:cs typeface="Calibri"/>
              </a:rPr>
              <a:t>What is the maximum b-value?</a:t>
            </a:r>
          </a:p>
        </p:txBody>
      </p:sp>
      <p:pic>
        <p:nvPicPr>
          <p:cNvPr id="11" name="Picture 10" descr="A screenshot of a computer&#10;&#10;AI-generated content may be incorrect.">
            <a:extLst>
              <a:ext uri="{FF2B5EF4-FFF2-40B4-BE49-F238E27FC236}">
                <a16:creationId xmlns:a16="http://schemas.microsoft.com/office/drawing/2014/main" id="{B63D72EC-F7BB-6B57-5988-5F5E294694D1}"/>
              </a:ext>
            </a:extLst>
          </p:cNvPr>
          <p:cNvPicPr>
            <a:picLocks noChangeAspect="1"/>
          </p:cNvPicPr>
          <p:nvPr/>
        </p:nvPicPr>
        <p:blipFill>
          <a:blip r:embed="rId2"/>
          <a:srcRect r="44260" b="48474"/>
          <a:stretch>
            <a:fillRect/>
          </a:stretch>
        </p:blipFill>
        <p:spPr>
          <a:xfrm>
            <a:off x="181623" y="779817"/>
            <a:ext cx="6546953" cy="4287065"/>
          </a:xfrm>
          <a:prstGeom prst="rect">
            <a:avLst/>
          </a:prstGeom>
        </p:spPr>
      </p:pic>
      <p:cxnSp>
        <p:nvCxnSpPr>
          <p:cNvPr id="13" name="Straight Arrow Connector 12">
            <a:extLst>
              <a:ext uri="{FF2B5EF4-FFF2-40B4-BE49-F238E27FC236}">
                <a16:creationId xmlns:a16="http://schemas.microsoft.com/office/drawing/2014/main" id="{0AB146BD-AD1F-DAF6-728C-8404EA3DB152}"/>
              </a:ext>
            </a:extLst>
          </p:cNvPr>
          <p:cNvCxnSpPr/>
          <p:nvPr/>
        </p:nvCxnSpPr>
        <p:spPr>
          <a:xfrm>
            <a:off x="3667930" y="5136357"/>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7A64C8-A955-75BB-142C-7FBC1035D2E4}"/>
              </a:ext>
            </a:extLst>
          </p:cNvPr>
          <p:cNvSpPr txBox="1"/>
          <p:nvPr/>
        </p:nvSpPr>
        <p:spPr>
          <a:xfrm>
            <a:off x="3086746" y="5136357"/>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50 </a:t>
            </a:r>
            <a:r>
              <a:rPr lang="en-US">
                <a:ea typeface="Calibri"/>
                <a:cs typeface="Calibri"/>
              </a:rPr>
              <a:t>ms</a:t>
            </a:r>
          </a:p>
          <a:p>
            <a:pPr algn="ctr"/>
            <a:r>
              <a:rPr lang="en-US">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a:ea typeface="Calibri"/>
                <a:cs typeface="Calibri"/>
              </a:rPr>
              <a:t> ~ 100</a:t>
            </a:r>
            <a:endParaRPr lang="en-US"/>
          </a:p>
        </p:txBody>
      </p:sp>
      <p:sp>
        <p:nvSpPr>
          <p:cNvPr id="16" name="TextBox 15">
            <a:extLst>
              <a:ext uri="{FF2B5EF4-FFF2-40B4-BE49-F238E27FC236}">
                <a16:creationId xmlns:a16="http://schemas.microsoft.com/office/drawing/2014/main" id="{E38E7F2F-F32D-65BB-6C91-149F1AD9F98D}"/>
              </a:ext>
            </a:extLst>
          </p:cNvPr>
          <p:cNvSpPr txBox="1"/>
          <p:nvPr/>
        </p:nvSpPr>
        <p:spPr>
          <a:xfrm>
            <a:off x="6558366" y="409175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18" name="TextBox 17">
            <a:extLst>
              <a:ext uri="{FF2B5EF4-FFF2-40B4-BE49-F238E27FC236}">
                <a16:creationId xmlns:a16="http://schemas.microsoft.com/office/drawing/2014/main" id="{9ACEF4D1-133D-2788-4271-CB7839E1BE38}"/>
              </a:ext>
            </a:extLst>
          </p:cNvPr>
          <p:cNvSpPr txBox="1"/>
          <p:nvPr/>
        </p:nvSpPr>
        <p:spPr>
          <a:xfrm>
            <a:off x="6555783" y="4605785"/>
            <a:ext cx="52875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400" dirty="0"/>
              <a:t>b=(2.68e</a:t>
            </a:r>
            <a:r>
              <a:rPr lang="el-GR" sz="2400" baseline="30000" dirty="0"/>
              <a:t>8</a:t>
            </a:r>
            <a:r>
              <a:rPr lang="el-GR" sz="2400" dirty="0"/>
              <a:t>*0.04*0.005)</a:t>
            </a:r>
            <a:r>
              <a:rPr lang="el-GR" sz="2400" baseline="30000" dirty="0"/>
              <a:t>2</a:t>
            </a:r>
            <a:r>
              <a:rPr lang="el-GR" sz="2400" dirty="0"/>
              <a:t>*(0.03-0.005/3)</a:t>
            </a:r>
          </a:p>
        </p:txBody>
      </p:sp>
      <p:cxnSp>
        <p:nvCxnSpPr>
          <p:cNvPr id="19" name="Straight Arrow Connector 18">
            <a:extLst>
              <a:ext uri="{FF2B5EF4-FFF2-40B4-BE49-F238E27FC236}">
                <a16:creationId xmlns:a16="http://schemas.microsoft.com/office/drawing/2014/main" id="{2D9C0D91-C929-3D01-A8A6-A64D494E1188}"/>
              </a:ext>
            </a:extLst>
          </p:cNvPr>
          <p:cNvCxnSpPr>
            <a:cxnSpLocks/>
          </p:cNvCxnSpPr>
          <p:nvPr/>
        </p:nvCxnSpPr>
        <p:spPr>
          <a:xfrm>
            <a:off x="3655014" y="4090221"/>
            <a:ext cx="11034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C028EA-6E47-D754-2E95-9E1009B13746}"/>
              </a:ext>
            </a:extLst>
          </p:cNvPr>
          <p:cNvSpPr txBox="1"/>
          <p:nvPr/>
        </p:nvSpPr>
        <p:spPr>
          <a:xfrm>
            <a:off x="3784169" y="4025644"/>
            <a:ext cx="852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25 </a:t>
            </a:r>
            <a:r>
              <a:rPr lang="en-US" dirty="0" err="1">
                <a:ea typeface="Calibri"/>
                <a:cs typeface="Calibri"/>
              </a:rPr>
              <a:t>ms</a:t>
            </a:r>
            <a:endParaRPr lang="en-US">
              <a:ea typeface="Calibri"/>
              <a:cs typeface="Calibri"/>
            </a:endParaRPr>
          </a:p>
        </p:txBody>
      </p:sp>
      <p:cxnSp>
        <p:nvCxnSpPr>
          <p:cNvPr id="22" name="Straight Arrow Connector 21">
            <a:extLst>
              <a:ext uri="{FF2B5EF4-FFF2-40B4-BE49-F238E27FC236}">
                <a16:creationId xmlns:a16="http://schemas.microsoft.com/office/drawing/2014/main" id="{A90FFE69-E7FB-F4E6-E143-39692B1AF54F}"/>
              </a:ext>
            </a:extLst>
          </p:cNvPr>
          <p:cNvCxnSpPr>
            <a:cxnSpLocks/>
          </p:cNvCxnSpPr>
          <p:nvPr/>
        </p:nvCxnSpPr>
        <p:spPr>
          <a:xfrm>
            <a:off x="2787109" y="1233367"/>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31185B0-A773-E078-45B1-64E2D8E17EE2}"/>
              </a:ext>
            </a:extLst>
          </p:cNvPr>
          <p:cNvSpPr txBox="1"/>
          <p:nvPr/>
        </p:nvSpPr>
        <p:spPr>
          <a:xfrm>
            <a:off x="3109993" y="1233366"/>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TE/2=30 </a:t>
            </a:r>
            <a:r>
              <a:rPr lang="en-US" dirty="0" err="1">
                <a:ea typeface="Calibri"/>
                <a:cs typeface="Calibri"/>
              </a:rPr>
              <a:t>ms</a:t>
            </a:r>
            <a:endParaRPr lang="en-US" dirty="0">
              <a:ea typeface="Calibri"/>
              <a:cs typeface="Calibri"/>
            </a:endParaRPr>
          </a:p>
        </p:txBody>
      </p:sp>
      <p:cxnSp>
        <p:nvCxnSpPr>
          <p:cNvPr id="26" name="Straight Arrow Connector 25">
            <a:extLst>
              <a:ext uri="{FF2B5EF4-FFF2-40B4-BE49-F238E27FC236}">
                <a16:creationId xmlns:a16="http://schemas.microsoft.com/office/drawing/2014/main" id="{B790B397-9C3B-0CB2-DFD1-5C67F10191CB}"/>
              </a:ext>
            </a:extLst>
          </p:cNvPr>
          <p:cNvCxnSpPr>
            <a:cxnSpLocks/>
          </p:cNvCxnSpPr>
          <p:nvPr/>
        </p:nvCxnSpPr>
        <p:spPr>
          <a:xfrm>
            <a:off x="2942092" y="2679875"/>
            <a:ext cx="63646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0F2435-630F-8F92-373B-CB480BA7A449}"/>
              </a:ext>
            </a:extLst>
          </p:cNvPr>
          <p:cNvSpPr txBox="1"/>
          <p:nvPr/>
        </p:nvSpPr>
        <p:spPr>
          <a:xfrm>
            <a:off x="2787112" y="2666959"/>
            <a:ext cx="96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δ=5 </a:t>
            </a:r>
            <a:r>
              <a:rPr lang="en-US" dirty="0" err="1">
                <a:ea typeface="Calibri"/>
                <a:cs typeface="Calibri"/>
              </a:rPr>
              <a:t>ms</a:t>
            </a:r>
            <a:endParaRPr lang="en-US" dirty="0">
              <a:ea typeface="Calibri"/>
              <a:cs typeface="Calibri"/>
            </a:endParaRPr>
          </a:p>
        </p:txBody>
      </p:sp>
      <p:cxnSp>
        <p:nvCxnSpPr>
          <p:cNvPr id="30" name="Straight Arrow Connector 29">
            <a:extLst>
              <a:ext uri="{FF2B5EF4-FFF2-40B4-BE49-F238E27FC236}">
                <a16:creationId xmlns:a16="http://schemas.microsoft.com/office/drawing/2014/main" id="{8A2A7E84-18EB-916A-4C0B-65B01954037F}"/>
              </a:ext>
            </a:extLst>
          </p:cNvPr>
          <p:cNvCxnSpPr>
            <a:cxnSpLocks/>
          </p:cNvCxnSpPr>
          <p:nvPr/>
        </p:nvCxnSpPr>
        <p:spPr>
          <a:xfrm>
            <a:off x="1157204" y="2031530"/>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4C583F5-20AE-FE01-0B4E-8F33FC11B243}"/>
              </a:ext>
            </a:extLst>
          </p:cNvPr>
          <p:cNvSpPr txBox="1"/>
          <p:nvPr/>
        </p:nvSpPr>
        <p:spPr>
          <a:xfrm>
            <a:off x="1609241" y="2031529"/>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Δ=30 </a:t>
            </a:r>
            <a:r>
              <a:rPr lang="en-US" dirty="0" err="1">
                <a:ea typeface="Calibri"/>
                <a:cs typeface="Calibri"/>
              </a:rPr>
              <a:t>ms</a:t>
            </a:r>
            <a:endParaRPr lang="en-US">
              <a:ea typeface="Calibri"/>
              <a:cs typeface="Calibri"/>
            </a:endParaRPr>
          </a:p>
        </p:txBody>
      </p:sp>
      <p:sp>
        <p:nvSpPr>
          <p:cNvPr id="34" name="TextBox 33">
            <a:extLst>
              <a:ext uri="{FF2B5EF4-FFF2-40B4-BE49-F238E27FC236}">
                <a16:creationId xmlns:a16="http://schemas.microsoft.com/office/drawing/2014/main" id="{210FC7BA-863A-7EFF-FF31-307E6927777F}"/>
              </a:ext>
            </a:extLst>
          </p:cNvPr>
          <p:cNvSpPr txBox="1"/>
          <p:nvPr/>
        </p:nvSpPr>
        <p:spPr>
          <a:xfrm>
            <a:off x="6553200" y="5055236"/>
            <a:ext cx="52875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400" dirty="0"/>
              <a:t>b=8.11e</a:t>
            </a:r>
            <a:r>
              <a:rPr lang="el-GR" sz="2400" baseline="30000" dirty="0"/>
              <a:t>7</a:t>
            </a:r>
            <a:r>
              <a:rPr lang="el-GR" sz="2400" dirty="0"/>
              <a:t> s/m</a:t>
            </a:r>
            <a:r>
              <a:rPr lang="el-GR" sz="2400" baseline="30000" dirty="0"/>
              <a:t>2</a:t>
            </a:r>
            <a:endParaRPr lang="en-US" baseline="30000" dirty="0"/>
          </a:p>
          <a:p>
            <a:r>
              <a:rPr lang="el-GR" sz="2400" dirty="0"/>
              <a:t>b=81 s/mm</a:t>
            </a:r>
            <a:r>
              <a:rPr lang="el-GR" sz="2400" baseline="30000" dirty="0"/>
              <a:t>2</a:t>
            </a:r>
            <a:endParaRPr lang="el-GR" sz="2400" baseline="30000" dirty="0">
              <a:ea typeface="Calibri"/>
              <a:cs typeface="Calibri"/>
            </a:endParaRPr>
          </a:p>
        </p:txBody>
      </p:sp>
      <p:sp>
        <p:nvSpPr>
          <p:cNvPr id="4" name="Slide Number Placeholder 3">
            <a:extLst>
              <a:ext uri="{FF2B5EF4-FFF2-40B4-BE49-F238E27FC236}">
                <a16:creationId xmlns:a16="http://schemas.microsoft.com/office/drawing/2014/main" id="{7B881664-485A-D3FA-4199-210252EE0F8B}"/>
              </a:ext>
            </a:extLst>
          </p:cNvPr>
          <p:cNvSpPr>
            <a:spLocks noGrp="1"/>
          </p:cNvSpPr>
          <p:nvPr>
            <p:ph type="sldNum" sz="quarter" idx="12"/>
          </p:nvPr>
        </p:nvSpPr>
        <p:spPr/>
        <p:txBody>
          <a:bodyPr/>
          <a:lstStyle/>
          <a:p>
            <a:fld id="{C4480B9F-7472-41D4-976E-7C2DC8934C50}" type="slidenum">
              <a:rPr lang="en-CA" smtClean="0"/>
              <a:t>37</a:t>
            </a:fld>
            <a:endParaRPr lang="en-US"/>
          </a:p>
        </p:txBody>
      </p:sp>
      <p:graphicFrame>
        <p:nvGraphicFramePr>
          <p:cNvPr id="6" name="Diagram 5">
            <a:extLst>
              <a:ext uri="{FF2B5EF4-FFF2-40B4-BE49-F238E27FC236}">
                <a16:creationId xmlns:a16="http://schemas.microsoft.com/office/drawing/2014/main" id="{2E51C35B-AFE0-1460-FB9B-FB894F6E445D}"/>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Arrow: Chevron 26">
            <a:extLst>
              <a:ext uri="{FF2B5EF4-FFF2-40B4-BE49-F238E27FC236}">
                <a16:creationId xmlns:a16="http://schemas.microsoft.com/office/drawing/2014/main" id="{B6B1DDE0-FEE6-735F-05C8-1E088C46D2D8}"/>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08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4" grpId="0"/>
      <p:bldP spid="28"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8436-0C65-D88E-6EE6-63B47483CF96}"/>
              </a:ext>
            </a:extLst>
          </p:cNvPr>
          <p:cNvSpPr>
            <a:spLocks noGrp="1"/>
          </p:cNvSpPr>
          <p:nvPr>
            <p:ph type="title"/>
          </p:nvPr>
        </p:nvSpPr>
        <p:spPr>
          <a:xfrm>
            <a:off x="609480" y="89953"/>
            <a:ext cx="10972440" cy="1142640"/>
          </a:xfrm>
        </p:spPr>
        <p:txBody>
          <a:bodyPr/>
          <a:lstStyle/>
          <a:p>
            <a:r>
              <a:rPr lang="en-US" dirty="0">
                <a:ea typeface="Calibri"/>
                <a:cs typeface="Calibri"/>
              </a:rPr>
              <a:t>Exercise: Help me get more diffusion weighting</a:t>
            </a:r>
            <a:endParaRPr lang="en-US" dirty="0"/>
          </a:p>
        </p:txBody>
      </p:sp>
      <p:sp>
        <p:nvSpPr>
          <p:cNvPr id="3" name="Content Placeholder 2">
            <a:extLst>
              <a:ext uri="{FF2B5EF4-FFF2-40B4-BE49-F238E27FC236}">
                <a16:creationId xmlns:a16="http://schemas.microsoft.com/office/drawing/2014/main" id="{91689D7C-2CA6-8ABD-6174-93C387053DC8}"/>
              </a:ext>
            </a:extLst>
          </p:cNvPr>
          <p:cNvSpPr>
            <a:spLocks noGrp="1"/>
          </p:cNvSpPr>
          <p:nvPr>
            <p:ph idx="1"/>
          </p:nvPr>
        </p:nvSpPr>
        <p:spPr>
          <a:xfrm>
            <a:off x="6731311" y="1415473"/>
            <a:ext cx="5160574" cy="1270916"/>
          </a:xfrm>
        </p:spPr>
        <p:txBody>
          <a:bodyPr/>
          <a:lstStyle/>
          <a:p>
            <a:pPr marL="0" indent="0">
              <a:buNone/>
            </a:pPr>
            <a:r>
              <a:rPr lang="en-US" dirty="0">
                <a:ea typeface="Calibri"/>
                <a:cs typeface="Calibri"/>
              </a:rPr>
              <a:t>Option 1: Increase TE to 100 </a:t>
            </a:r>
            <a:r>
              <a:rPr lang="en-US" dirty="0" err="1">
                <a:ea typeface="Calibri"/>
                <a:cs typeface="Calibri"/>
              </a:rPr>
              <a:t>ms</a:t>
            </a:r>
            <a:endParaRPr lang="en-US" dirty="0">
              <a:ea typeface="Calibri"/>
              <a:cs typeface="Calibri"/>
            </a:endParaRPr>
          </a:p>
        </p:txBody>
      </p:sp>
      <p:pic>
        <p:nvPicPr>
          <p:cNvPr id="5" name="Picture 4" descr="A screenshot of a computer&#10;&#10;AI-generated content may be incorrect.">
            <a:extLst>
              <a:ext uri="{FF2B5EF4-FFF2-40B4-BE49-F238E27FC236}">
                <a16:creationId xmlns:a16="http://schemas.microsoft.com/office/drawing/2014/main" id="{CDB97D02-0B88-7001-0E4A-23B1EAEBFC31}"/>
              </a:ext>
            </a:extLst>
          </p:cNvPr>
          <p:cNvPicPr>
            <a:picLocks noChangeAspect="1"/>
          </p:cNvPicPr>
          <p:nvPr/>
        </p:nvPicPr>
        <p:blipFill>
          <a:blip r:embed="rId2"/>
          <a:srcRect r="44260" b="48474"/>
          <a:stretch>
            <a:fillRect/>
          </a:stretch>
        </p:blipFill>
        <p:spPr>
          <a:xfrm>
            <a:off x="181623" y="779817"/>
            <a:ext cx="6546953" cy="4287065"/>
          </a:xfrm>
          <a:prstGeom prst="rect">
            <a:avLst/>
          </a:prstGeom>
        </p:spPr>
      </p:pic>
      <p:cxnSp>
        <p:nvCxnSpPr>
          <p:cNvPr id="7" name="Straight Arrow Connector 6">
            <a:extLst>
              <a:ext uri="{FF2B5EF4-FFF2-40B4-BE49-F238E27FC236}">
                <a16:creationId xmlns:a16="http://schemas.microsoft.com/office/drawing/2014/main" id="{00B7833C-108B-406D-A2FC-DCB3C87E88E4}"/>
              </a:ext>
            </a:extLst>
          </p:cNvPr>
          <p:cNvCxnSpPr/>
          <p:nvPr/>
        </p:nvCxnSpPr>
        <p:spPr>
          <a:xfrm>
            <a:off x="3667930" y="5136357"/>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27167F-81E2-EC02-F068-6FC498F1DCF2}"/>
              </a:ext>
            </a:extLst>
          </p:cNvPr>
          <p:cNvSpPr txBox="1"/>
          <p:nvPr/>
        </p:nvSpPr>
        <p:spPr>
          <a:xfrm>
            <a:off x="3086746" y="5136357"/>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50 </a:t>
            </a:r>
            <a:r>
              <a:rPr lang="en-US">
                <a:ea typeface="Calibri"/>
                <a:cs typeface="Calibri"/>
              </a:rPr>
              <a:t>ms</a:t>
            </a:r>
          </a:p>
          <a:p>
            <a:pPr algn="ctr"/>
            <a:r>
              <a:rPr lang="en-US">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a:ea typeface="Calibri"/>
                <a:cs typeface="Calibri"/>
              </a:rPr>
              <a:t> ~ 100</a:t>
            </a:r>
            <a:endParaRPr lang="en-US"/>
          </a:p>
        </p:txBody>
      </p:sp>
      <p:cxnSp>
        <p:nvCxnSpPr>
          <p:cNvPr id="11" name="Straight Arrow Connector 10">
            <a:extLst>
              <a:ext uri="{FF2B5EF4-FFF2-40B4-BE49-F238E27FC236}">
                <a16:creationId xmlns:a16="http://schemas.microsoft.com/office/drawing/2014/main" id="{F42D532F-3398-A466-3C99-871D579CF06C}"/>
              </a:ext>
            </a:extLst>
          </p:cNvPr>
          <p:cNvCxnSpPr>
            <a:cxnSpLocks/>
          </p:cNvCxnSpPr>
          <p:nvPr/>
        </p:nvCxnSpPr>
        <p:spPr>
          <a:xfrm>
            <a:off x="3655014" y="4090221"/>
            <a:ext cx="11034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F31F5-BAA0-174B-83F4-923AEC396BE1}"/>
              </a:ext>
            </a:extLst>
          </p:cNvPr>
          <p:cNvSpPr txBox="1"/>
          <p:nvPr/>
        </p:nvSpPr>
        <p:spPr>
          <a:xfrm>
            <a:off x="3784169" y="4025644"/>
            <a:ext cx="852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25 </a:t>
            </a:r>
            <a:r>
              <a:rPr lang="en-US" dirty="0" err="1">
                <a:ea typeface="Calibri"/>
                <a:cs typeface="Calibri"/>
              </a:rPr>
              <a:t>ms</a:t>
            </a:r>
            <a:endParaRPr lang="en-US">
              <a:ea typeface="Calibri"/>
              <a:cs typeface="Calibri"/>
            </a:endParaRPr>
          </a:p>
        </p:txBody>
      </p:sp>
      <p:cxnSp>
        <p:nvCxnSpPr>
          <p:cNvPr id="15" name="Straight Arrow Connector 14">
            <a:extLst>
              <a:ext uri="{FF2B5EF4-FFF2-40B4-BE49-F238E27FC236}">
                <a16:creationId xmlns:a16="http://schemas.microsoft.com/office/drawing/2014/main" id="{44E765C5-29EC-8233-9BBC-ED22957DEA1E}"/>
              </a:ext>
            </a:extLst>
          </p:cNvPr>
          <p:cNvCxnSpPr>
            <a:cxnSpLocks/>
          </p:cNvCxnSpPr>
          <p:nvPr/>
        </p:nvCxnSpPr>
        <p:spPr>
          <a:xfrm>
            <a:off x="2787109" y="1233367"/>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104920-3DC0-660C-287B-1C7653F5FCD6}"/>
              </a:ext>
            </a:extLst>
          </p:cNvPr>
          <p:cNvSpPr txBox="1"/>
          <p:nvPr/>
        </p:nvSpPr>
        <p:spPr>
          <a:xfrm>
            <a:off x="3109993" y="1233366"/>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TE/2=50 </a:t>
            </a:r>
            <a:r>
              <a:rPr lang="en-US" dirty="0" err="1">
                <a:ea typeface="Calibri"/>
                <a:cs typeface="Calibri"/>
              </a:rPr>
              <a:t>ms</a:t>
            </a:r>
            <a:endParaRPr lang="en-US" dirty="0">
              <a:ea typeface="Calibri"/>
              <a:cs typeface="Calibri"/>
            </a:endParaRPr>
          </a:p>
        </p:txBody>
      </p:sp>
      <p:cxnSp>
        <p:nvCxnSpPr>
          <p:cNvPr id="19" name="Straight Arrow Connector 18">
            <a:extLst>
              <a:ext uri="{FF2B5EF4-FFF2-40B4-BE49-F238E27FC236}">
                <a16:creationId xmlns:a16="http://schemas.microsoft.com/office/drawing/2014/main" id="{68CCA5E5-41EE-224B-2B60-9BE5C3C12B06}"/>
              </a:ext>
            </a:extLst>
          </p:cNvPr>
          <p:cNvCxnSpPr>
            <a:cxnSpLocks/>
          </p:cNvCxnSpPr>
          <p:nvPr/>
        </p:nvCxnSpPr>
        <p:spPr>
          <a:xfrm>
            <a:off x="2942092" y="2679875"/>
            <a:ext cx="63646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E48335-E1B6-B04E-1DAB-93301CC41E17}"/>
              </a:ext>
            </a:extLst>
          </p:cNvPr>
          <p:cNvSpPr txBox="1"/>
          <p:nvPr/>
        </p:nvSpPr>
        <p:spPr>
          <a:xfrm>
            <a:off x="2761281" y="2679874"/>
            <a:ext cx="10073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δ=25 </a:t>
            </a:r>
            <a:r>
              <a:rPr lang="en-US" dirty="0" err="1">
                <a:ea typeface="Calibri"/>
                <a:cs typeface="Calibri"/>
              </a:rPr>
              <a:t>ms</a:t>
            </a:r>
            <a:endParaRPr lang="en-US" dirty="0">
              <a:ea typeface="Calibri"/>
              <a:cs typeface="Calibri"/>
            </a:endParaRPr>
          </a:p>
        </p:txBody>
      </p:sp>
      <p:cxnSp>
        <p:nvCxnSpPr>
          <p:cNvPr id="23" name="Straight Arrow Connector 22">
            <a:extLst>
              <a:ext uri="{FF2B5EF4-FFF2-40B4-BE49-F238E27FC236}">
                <a16:creationId xmlns:a16="http://schemas.microsoft.com/office/drawing/2014/main" id="{A8E2CEF4-5623-EA79-D948-D4E8B18D0789}"/>
              </a:ext>
            </a:extLst>
          </p:cNvPr>
          <p:cNvCxnSpPr>
            <a:cxnSpLocks/>
          </p:cNvCxnSpPr>
          <p:nvPr/>
        </p:nvCxnSpPr>
        <p:spPr>
          <a:xfrm>
            <a:off x="1157204" y="2031530"/>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BD66BB-2D29-1297-EBF1-CFB0908B3302}"/>
              </a:ext>
            </a:extLst>
          </p:cNvPr>
          <p:cNvSpPr txBox="1"/>
          <p:nvPr/>
        </p:nvSpPr>
        <p:spPr>
          <a:xfrm>
            <a:off x="1609241" y="2031529"/>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Δ=50 </a:t>
            </a:r>
            <a:r>
              <a:rPr lang="en-US" dirty="0" err="1">
                <a:ea typeface="Calibri"/>
                <a:cs typeface="Calibri"/>
              </a:rPr>
              <a:t>ms</a:t>
            </a:r>
            <a:endParaRPr lang="en-US" dirty="0">
              <a:ea typeface="Calibri"/>
              <a:cs typeface="Calibri"/>
            </a:endParaRPr>
          </a:p>
        </p:txBody>
      </p:sp>
      <p:sp>
        <p:nvSpPr>
          <p:cNvPr id="27" name="TextBox 26">
            <a:extLst>
              <a:ext uri="{FF2B5EF4-FFF2-40B4-BE49-F238E27FC236}">
                <a16:creationId xmlns:a16="http://schemas.microsoft.com/office/drawing/2014/main" id="{0B677AAB-6A74-A752-C50A-5E312A9E914A}"/>
              </a:ext>
            </a:extLst>
          </p:cNvPr>
          <p:cNvSpPr txBox="1"/>
          <p:nvPr/>
        </p:nvSpPr>
        <p:spPr>
          <a:xfrm>
            <a:off x="6726264" y="196953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29" name="TextBox 28">
            <a:extLst>
              <a:ext uri="{FF2B5EF4-FFF2-40B4-BE49-F238E27FC236}">
                <a16:creationId xmlns:a16="http://schemas.microsoft.com/office/drawing/2014/main" id="{85D38DFD-A3BD-ACC6-7285-371DABF93156}"/>
              </a:ext>
            </a:extLst>
          </p:cNvPr>
          <p:cNvSpPr txBox="1"/>
          <p:nvPr/>
        </p:nvSpPr>
        <p:spPr>
          <a:xfrm>
            <a:off x="6734013" y="2597220"/>
            <a:ext cx="5158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b=2982 s/mm</a:t>
            </a:r>
            <a:r>
              <a:rPr lang="el-GR" sz="2800" baseline="30000" dirty="0"/>
              <a:t>2</a:t>
            </a:r>
            <a:endParaRPr lang="el-GR" sz="2800" baseline="30000" dirty="0">
              <a:ea typeface="Calibri"/>
              <a:cs typeface="Calibri"/>
            </a:endParaRPr>
          </a:p>
        </p:txBody>
      </p:sp>
      <p:sp>
        <p:nvSpPr>
          <p:cNvPr id="31" name="TextBox 30">
            <a:extLst>
              <a:ext uri="{FF2B5EF4-FFF2-40B4-BE49-F238E27FC236}">
                <a16:creationId xmlns:a16="http://schemas.microsoft.com/office/drawing/2014/main" id="{2FE42388-0E82-9497-DBED-AFF6F7EBADA9}"/>
              </a:ext>
            </a:extLst>
          </p:cNvPr>
          <p:cNvSpPr txBox="1"/>
          <p:nvPr/>
        </p:nvSpPr>
        <p:spPr>
          <a:xfrm>
            <a:off x="6736596" y="3568447"/>
            <a:ext cx="41509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err="1"/>
              <a:t>Why</a:t>
            </a:r>
            <a:r>
              <a:rPr lang="el-GR" sz="2800" dirty="0"/>
              <a:t> </a:t>
            </a:r>
            <a:r>
              <a:rPr lang="el-GR" sz="2800" dirty="0" err="1"/>
              <a:t>would</a:t>
            </a:r>
            <a:r>
              <a:rPr lang="el-GR" sz="2800" dirty="0"/>
              <a:t> </a:t>
            </a:r>
            <a:r>
              <a:rPr lang="el-GR" sz="2800" dirty="0" err="1"/>
              <a:t>we</a:t>
            </a:r>
            <a:r>
              <a:rPr lang="el-GR" sz="2800" dirty="0"/>
              <a:t> </a:t>
            </a:r>
            <a:r>
              <a:rPr lang="el-GR" sz="2800" dirty="0" err="1"/>
              <a:t>not</a:t>
            </a:r>
            <a:r>
              <a:rPr lang="el-GR" sz="2800" dirty="0"/>
              <a:t> </a:t>
            </a:r>
            <a:r>
              <a:rPr lang="el-GR" sz="2800" dirty="0" err="1"/>
              <a:t>want</a:t>
            </a:r>
            <a:r>
              <a:rPr lang="el-GR" sz="2800" dirty="0"/>
              <a:t> </a:t>
            </a:r>
            <a:r>
              <a:rPr lang="el-GR" sz="2800" dirty="0" err="1"/>
              <a:t>to</a:t>
            </a:r>
            <a:r>
              <a:rPr lang="el-GR" sz="2800" dirty="0"/>
              <a:t> </a:t>
            </a:r>
            <a:r>
              <a:rPr lang="el-GR" sz="2800" dirty="0" err="1"/>
              <a:t>do</a:t>
            </a:r>
            <a:r>
              <a:rPr lang="el-GR" sz="2800" dirty="0"/>
              <a:t> </a:t>
            </a:r>
            <a:r>
              <a:rPr lang="el-GR" sz="2800" dirty="0" err="1"/>
              <a:t>this</a:t>
            </a:r>
            <a:r>
              <a:rPr lang="el-GR" sz="2800" dirty="0"/>
              <a:t>?</a:t>
            </a:r>
            <a:endParaRPr lang="en-US" dirty="0"/>
          </a:p>
        </p:txBody>
      </p:sp>
      <p:sp>
        <p:nvSpPr>
          <p:cNvPr id="33" name="TextBox 32">
            <a:extLst>
              <a:ext uri="{FF2B5EF4-FFF2-40B4-BE49-F238E27FC236}">
                <a16:creationId xmlns:a16="http://schemas.microsoft.com/office/drawing/2014/main" id="{F219CA62-B89C-9B19-8750-6E22D409957F}"/>
              </a:ext>
            </a:extLst>
          </p:cNvPr>
          <p:cNvSpPr txBox="1"/>
          <p:nvPr/>
        </p:nvSpPr>
        <p:spPr>
          <a:xfrm>
            <a:off x="6734013" y="4663661"/>
            <a:ext cx="41509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a:t>T2 </a:t>
            </a:r>
            <a:r>
              <a:rPr lang="el-GR" sz="2800" dirty="0" err="1"/>
              <a:t>decay</a:t>
            </a:r>
            <a:r>
              <a:rPr lang="el-GR" sz="2800" dirty="0"/>
              <a:t> and </a:t>
            </a:r>
            <a:r>
              <a:rPr lang="el-GR" sz="2800" dirty="0" err="1"/>
              <a:t>lower</a:t>
            </a:r>
            <a:r>
              <a:rPr lang="el-GR" sz="2800" dirty="0"/>
              <a:t> SNR</a:t>
            </a:r>
            <a:endParaRPr lang="en-US" dirty="0"/>
          </a:p>
        </p:txBody>
      </p:sp>
      <p:sp>
        <p:nvSpPr>
          <p:cNvPr id="4" name="Slide Number Placeholder 3">
            <a:extLst>
              <a:ext uri="{FF2B5EF4-FFF2-40B4-BE49-F238E27FC236}">
                <a16:creationId xmlns:a16="http://schemas.microsoft.com/office/drawing/2014/main" id="{D8498404-8253-4FE9-BCEF-AA478374A935}"/>
              </a:ext>
            </a:extLst>
          </p:cNvPr>
          <p:cNvSpPr>
            <a:spLocks noGrp="1"/>
          </p:cNvSpPr>
          <p:nvPr>
            <p:ph type="sldNum" sz="quarter" idx="12"/>
          </p:nvPr>
        </p:nvSpPr>
        <p:spPr/>
        <p:txBody>
          <a:bodyPr/>
          <a:lstStyle/>
          <a:p>
            <a:fld id="{C4480B9F-7472-41D4-976E-7C2DC8934C50}" type="slidenum">
              <a:rPr lang="en-CA" smtClean="0"/>
              <a:t>38</a:t>
            </a:fld>
            <a:endParaRPr lang="en-US"/>
          </a:p>
        </p:txBody>
      </p:sp>
      <p:graphicFrame>
        <p:nvGraphicFramePr>
          <p:cNvPr id="8" name="Diagram 7">
            <a:extLst>
              <a:ext uri="{FF2B5EF4-FFF2-40B4-BE49-F238E27FC236}">
                <a16:creationId xmlns:a16="http://schemas.microsoft.com/office/drawing/2014/main" id="{422FB918-2042-BF1D-8F74-CC1037FB9BED}"/>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Arrow: Chevron 29">
            <a:extLst>
              <a:ext uri="{FF2B5EF4-FFF2-40B4-BE49-F238E27FC236}">
                <a16:creationId xmlns:a16="http://schemas.microsoft.com/office/drawing/2014/main" id="{1F8FC6E3-1D8E-CFE9-FAE6-0D59028C1A66}"/>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5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7" grpId="0"/>
      <p:bldP spid="21" grpId="0"/>
      <p:bldP spid="25" grpId="0"/>
      <p:bldP spid="27" grpId="0"/>
      <p:bldP spid="29" grpId="0"/>
      <p:bldP spid="31"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BD23-6BF6-2349-B2D4-C7B66A416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9F8D0-E9D1-DB8E-B4CF-609AEB1FB0BE}"/>
              </a:ext>
            </a:extLst>
          </p:cNvPr>
          <p:cNvSpPr>
            <a:spLocks noGrp="1"/>
          </p:cNvSpPr>
          <p:nvPr>
            <p:ph type="title"/>
          </p:nvPr>
        </p:nvSpPr>
        <p:spPr>
          <a:xfrm>
            <a:off x="609480" y="89953"/>
            <a:ext cx="10972440" cy="1142640"/>
          </a:xfrm>
        </p:spPr>
        <p:txBody>
          <a:bodyPr/>
          <a:lstStyle/>
          <a:p>
            <a:r>
              <a:rPr lang="en-US" dirty="0">
                <a:ea typeface="Calibri"/>
                <a:cs typeface="Calibri"/>
              </a:rPr>
              <a:t>Exercise: Help me get more diffusion weighting</a:t>
            </a:r>
            <a:endParaRPr lang="en-US" dirty="0"/>
          </a:p>
        </p:txBody>
      </p:sp>
      <p:sp>
        <p:nvSpPr>
          <p:cNvPr id="3" name="Content Placeholder 2">
            <a:extLst>
              <a:ext uri="{FF2B5EF4-FFF2-40B4-BE49-F238E27FC236}">
                <a16:creationId xmlns:a16="http://schemas.microsoft.com/office/drawing/2014/main" id="{9261E1DB-53D2-8836-83AE-B7B1CFF2AFA4}"/>
              </a:ext>
            </a:extLst>
          </p:cNvPr>
          <p:cNvSpPr>
            <a:spLocks noGrp="1"/>
          </p:cNvSpPr>
          <p:nvPr>
            <p:ph idx="1"/>
          </p:nvPr>
        </p:nvSpPr>
        <p:spPr>
          <a:xfrm>
            <a:off x="6550498" y="1369291"/>
            <a:ext cx="5341387" cy="1335491"/>
          </a:xfrm>
        </p:spPr>
        <p:txBody>
          <a:bodyPr/>
          <a:lstStyle/>
          <a:p>
            <a:pPr marL="0" indent="0">
              <a:buNone/>
            </a:pPr>
            <a:r>
              <a:rPr lang="en-US" dirty="0">
                <a:ea typeface="Calibri"/>
                <a:cs typeface="Calibri"/>
              </a:rPr>
              <a:t>Option 2: Lower resolution 4 mm</a:t>
            </a:r>
            <a:endParaRPr lang="en-US"/>
          </a:p>
        </p:txBody>
      </p:sp>
      <p:pic>
        <p:nvPicPr>
          <p:cNvPr id="5" name="Picture 4" descr="A screenshot of a computer&#10;&#10;AI-generated content may be incorrect.">
            <a:extLst>
              <a:ext uri="{FF2B5EF4-FFF2-40B4-BE49-F238E27FC236}">
                <a16:creationId xmlns:a16="http://schemas.microsoft.com/office/drawing/2014/main" id="{D7D17860-B640-268E-EFC8-784EB61DA1D3}"/>
              </a:ext>
            </a:extLst>
          </p:cNvPr>
          <p:cNvPicPr>
            <a:picLocks noChangeAspect="1"/>
          </p:cNvPicPr>
          <p:nvPr/>
        </p:nvPicPr>
        <p:blipFill>
          <a:blip r:embed="rId2"/>
          <a:srcRect r="44260" b="48474"/>
          <a:stretch>
            <a:fillRect/>
          </a:stretch>
        </p:blipFill>
        <p:spPr>
          <a:xfrm>
            <a:off x="181623" y="779817"/>
            <a:ext cx="6546953" cy="4287065"/>
          </a:xfrm>
          <a:prstGeom prst="rect">
            <a:avLst/>
          </a:prstGeom>
        </p:spPr>
      </p:pic>
      <p:cxnSp>
        <p:nvCxnSpPr>
          <p:cNvPr id="7" name="Straight Arrow Connector 6">
            <a:extLst>
              <a:ext uri="{FF2B5EF4-FFF2-40B4-BE49-F238E27FC236}">
                <a16:creationId xmlns:a16="http://schemas.microsoft.com/office/drawing/2014/main" id="{3D9CA145-8A2D-C542-4427-690A2EFF48D8}"/>
              </a:ext>
            </a:extLst>
          </p:cNvPr>
          <p:cNvCxnSpPr/>
          <p:nvPr/>
        </p:nvCxnSpPr>
        <p:spPr>
          <a:xfrm>
            <a:off x="3667930" y="5136357"/>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F5C229-963B-4D50-BE52-E5D668E687E4}"/>
              </a:ext>
            </a:extLst>
          </p:cNvPr>
          <p:cNvSpPr txBox="1"/>
          <p:nvPr/>
        </p:nvSpPr>
        <p:spPr>
          <a:xfrm>
            <a:off x="3086746" y="5136357"/>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25 </a:t>
            </a:r>
            <a:r>
              <a:rPr lang="en-US" dirty="0" err="1">
                <a:ea typeface="Calibri"/>
                <a:cs typeface="Calibri"/>
              </a:rPr>
              <a:t>ms</a:t>
            </a:r>
          </a:p>
          <a:p>
            <a:pPr algn="ctr"/>
            <a:r>
              <a:rPr lang="en-US" dirty="0" err="1">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dirty="0">
                <a:ea typeface="Calibri"/>
                <a:cs typeface="Calibri"/>
              </a:rPr>
              <a:t> ~ 50</a:t>
            </a:r>
            <a:endParaRPr lang="en-US" dirty="0"/>
          </a:p>
        </p:txBody>
      </p:sp>
      <p:cxnSp>
        <p:nvCxnSpPr>
          <p:cNvPr id="11" name="Straight Arrow Connector 10">
            <a:extLst>
              <a:ext uri="{FF2B5EF4-FFF2-40B4-BE49-F238E27FC236}">
                <a16:creationId xmlns:a16="http://schemas.microsoft.com/office/drawing/2014/main" id="{742C92D0-F862-CF47-2E7F-A5CB08ABC429}"/>
              </a:ext>
            </a:extLst>
          </p:cNvPr>
          <p:cNvCxnSpPr>
            <a:cxnSpLocks/>
          </p:cNvCxnSpPr>
          <p:nvPr/>
        </p:nvCxnSpPr>
        <p:spPr>
          <a:xfrm>
            <a:off x="3655014" y="4090221"/>
            <a:ext cx="11034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7D3A43-E5CF-75AF-1EC0-505A85140D4D}"/>
              </a:ext>
            </a:extLst>
          </p:cNvPr>
          <p:cNvSpPr txBox="1"/>
          <p:nvPr/>
        </p:nvSpPr>
        <p:spPr>
          <a:xfrm>
            <a:off x="3732508" y="4038559"/>
            <a:ext cx="955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12.5 </a:t>
            </a:r>
            <a:r>
              <a:rPr lang="en-US" dirty="0" err="1">
                <a:ea typeface="Calibri"/>
                <a:cs typeface="Calibri"/>
              </a:rPr>
              <a:t>ms</a:t>
            </a:r>
            <a:endParaRPr lang="en-US">
              <a:ea typeface="Calibri"/>
              <a:cs typeface="Calibri"/>
            </a:endParaRPr>
          </a:p>
        </p:txBody>
      </p:sp>
      <p:cxnSp>
        <p:nvCxnSpPr>
          <p:cNvPr id="15" name="Straight Arrow Connector 14">
            <a:extLst>
              <a:ext uri="{FF2B5EF4-FFF2-40B4-BE49-F238E27FC236}">
                <a16:creationId xmlns:a16="http://schemas.microsoft.com/office/drawing/2014/main" id="{540EE939-8994-CD4B-E261-C4A134391B7D}"/>
              </a:ext>
            </a:extLst>
          </p:cNvPr>
          <p:cNvCxnSpPr>
            <a:cxnSpLocks/>
          </p:cNvCxnSpPr>
          <p:nvPr/>
        </p:nvCxnSpPr>
        <p:spPr>
          <a:xfrm>
            <a:off x="2787109" y="1233367"/>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C80C96-7E75-6EDB-3FC9-80CC8517082E}"/>
              </a:ext>
            </a:extLst>
          </p:cNvPr>
          <p:cNvSpPr txBox="1"/>
          <p:nvPr/>
        </p:nvSpPr>
        <p:spPr>
          <a:xfrm>
            <a:off x="3109993" y="1233366"/>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TE/2=30 </a:t>
            </a:r>
            <a:r>
              <a:rPr lang="en-US" dirty="0" err="1">
                <a:ea typeface="Calibri"/>
                <a:cs typeface="Calibri"/>
              </a:rPr>
              <a:t>ms</a:t>
            </a:r>
            <a:endParaRPr lang="en-US" dirty="0">
              <a:ea typeface="Calibri"/>
              <a:cs typeface="Calibri"/>
            </a:endParaRPr>
          </a:p>
        </p:txBody>
      </p:sp>
      <p:cxnSp>
        <p:nvCxnSpPr>
          <p:cNvPr id="19" name="Straight Arrow Connector 18">
            <a:extLst>
              <a:ext uri="{FF2B5EF4-FFF2-40B4-BE49-F238E27FC236}">
                <a16:creationId xmlns:a16="http://schemas.microsoft.com/office/drawing/2014/main" id="{65DE6E31-7476-F917-E1FF-ED3D005CC415}"/>
              </a:ext>
            </a:extLst>
          </p:cNvPr>
          <p:cNvCxnSpPr>
            <a:cxnSpLocks/>
          </p:cNvCxnSpPr>
          <p:nvPr/>
        </p:nvCxnSpPr>
        <p:spPr>
          <a:xfrm>
            <a:off x="2942092" y="2679875"/>
            <a:ext cx="63646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BB417F-5F30-E4A9-DB64-C8147E67A04C}"/>
              </a:ext>
            </a:extLst>
          </p:cNvPr>
          <p:cNvSpPr txBox="1"/>
          <p:nvPr/>
        </p:nvSpPr>
        <p:spPr>
          <a:xfrm>
            <a:off x="2761281" y="2679874"/>
            <a:ext cx="10073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δ=17.5 </a:t>
            </a:r>
            <a:r>
              <a:rPr lang="en-US" dirty="0" err="1">
                <a:ea typeface="Calibri"/>
                <a:cs typeface="Calibri"/>
              </a:rPr>
              <a:t>ms</a:t>
            </a:r>
            <a:endParaRPr lang="en-US" dirty="0">
              <a:ea typeface="Calibri"/>
              <a:cs typeface="Calibri"/>
            </a:endParaRPr>
          </a:p>
        </p:txBody>
      </p:sp>
      <p:cxnSp>
        <p:nvCxnSpPr>
          <p:cNvPr id="23" name="Straight Arrow Connector 22">
            <a:extLst>
              <a:ext uri="{FF2B5EF4-FFF2-40B4-BE49-F238E27FC236}">
                <a16:creationId xmlns:a16="http://schemas.microsoft.com/office/drawing/2014/main" id="{17B2275F-7DFA-1C80-B13B-EF4E9A2E6C3D}"/>
              </a:ext>
            </a:extLst>
          </p:cNvPr>
          <p:cNvCxnSpPr>
            <a:cxnSpLocks/>
          </p:cNvCxnSpPr>
          <p:nvPr/>
        </p:nvCxnSpPr>
        <p:spPr>
          <a:xfrm>
            <a:off x="1157204" y="2031530"/>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70F1290-0902-12FC-4408-624654C97DD4}"/>
              </a:ext>
            </a:extLst>
          </p:cNvPr>
          <p:cNvSpPr txBox="1"/>
          <p:nvPr/>
        </p:nvSpPr>
        <p:spPr>
          <a:xfrm>
            <a:off x="1609241" y="2031529"/>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Δ=30 </a:t>
            </a:r>
            <a:r>
              <a:rPr lang="en-US" dirty="0" err="1">
                <a:ea typeface="Calibri"/>
                <a:cs typeface="Calibri"/>
              </a:rPr>
              <a:t>ms</a:t>
            </a:r>
            <a:endParaRPr lang="en-US" dirty="0">
              <a:ea typeface="Calibri"/>
              <a:cs typeface="Calibri"/>
            </a:endParaRPr>
          </a:p>
        </p:txBody>
      </p:sp>
      <p:sp>
        <p:nvSpPr>
          <p:cNvPr id="27" name="TextBox 26">
            <a:extLst>
              <a:ext uri="{FF2B5EF4-FFF2-40B4-BE49-F238E27FC236}">
                <a16:creationId xmlns:a16="http://schemas.microsoft.com/office/drawing/2014/main" id="{FF6DE0EF-2A98-9255-540D-58B1A8CD3B94}"/>
              </a:ext>
            </a:extLst>
          </p:cNvPr>
          <p:cNvSpPr txBox="1"/>
          <p:nvPr/>
        </p:nvSpPr>
        <p:spPr>
          <a:xfrm>
            <a:off x="6726264" y="195192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29" name="TextBox 28">
            <a:extLst>
              <a:ext uri="{FF2B5EF4-FFF2-40B4-BE49-F238E27FC236}">
                <a16:creationId xmlns:a16="http://schemas.microsoft.com/office/drawing/2014/main" id="{059824A6-0088-D3B2-61A8-9CFD54E72766}"/>
              </a:ext>
            </a:extLst>
          </p:cNvPr>
          <p:cNvSpPr txBox="1"/>
          <p:nvPr/>
        </p:nvSpPr>
        <p:spPr>
          <a:xfrm>
            <a:off x="6734013" y="2540862"/>
            <a:ext cx="5158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b=847 s/mm</a:t>
            </a:r>
            <a:r>
              <a:rPr lang="el-GR" sz="2800" baseline="30000" dirty="0"/>
              <a:t>2</a:t>
            </a:r>
            <a:endParaRPr lang="el-GR" sz="2800" baseline="30000" dirty="0">
              <a:ea typeface="Calibri"/>
              <a:cs typeface="Calibri"/>
            </a:endParaRPr>
          </a:p>
        </p:txBody>
      </p:sp>
      <p:sp>
        <p:nvSpPr>
          <p:cNvPr id="31" name="TextBox 30">
            <a:extLst>
              <a:ext uri="{FF2B5EF4-FFF2-40B4-BE49-F238E27FC236}">
                <a16:creationId xmlns:a16="http://schemas.microsoft.com/office/drawing/2014/main" id="{EA1C66C2-67D1-5EF3-1670-5F992B82E773}"/>
              </a:ext>
            </a:extLst>
          </p:cNvPr>
          <p:cNvSpPr txBox="1"/>
          <p:nvPr/>
        </p:nvSpPr>
        <p:spPr>
          <a:xfrm>
            <a:off x="6736596" y="3093611"/>
            <a:ext cx="41509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err="1"/>
              <a:t>What</a:t>
            </a:r>
            <a:r>
              <a:rPr lang="el-GR" sz="2800" dirty="0"/>
              <a:t> </a:t>
            </a:r>
            <a:r>
              <a:rPr lang="el-GR" sz="2800" dirty="0" err="1"/>
              <a:t>are</a:t>
            </a:r>
            <a:r>
              <a:rPr lang="el-GR" sz="2800" dirty="0"/>
              <a:t> the </a:t>
            </a:r>
            <a:r>
              <a:rPr lang="el-GR" sz="2800" dirty="0" err="1"/>
              <a:t>advantages</a:t>
            </a:r>
            <a:r>
              <a:rPr lang="el-GR" sz="2800" dirty="0"/>
              <a:t> and </a:t>
            </a:r>
            <a:r>
              <a:rPr lang="el-GR" sz="2800" dirty="0" err="1"/>
              <a:t>disadvantages</a:t>
            </a:r>
            <a:r>
              <a:rPr lang="el-GR" sz="2800" dirty="0"/>
              <a:t> of </a:t>
            </a:r>
            <a:r>
              <a:rPr lang="el-GR" sz="2800" dirty="0" err="1"/>
              <a:t>this</a:t>
            </a:r>
            <a:r>
              <a:rPr lang="el-GR" sz="2800" dirty="0"/>
              <a:t>?</a:t>
            </a:r>
            <a:endParaRPr lang="en-US" dirty="0"/>
          </a:p>
        </p:txBody>
      </p:sp>
      <p:sp>
        <p:nvSpPr>
          <p:cNvPr id="33" name="TextBox 32">
            <a:extLst>
              <a:ext uri="{FF2B5EF4-FFF2-40B4-BE49-F238E27FC236}">
                <a16:creationId xmlns:a16="http://schemas.microsoft.com/office/drawing/2014/main" id="{6E692B00-808B-929B-68CE-E3EA65169881}"/>
              </a:ext>
            </a:extLst>
          </p:cNvPr>
          <p:cNvSpPr txBox="1"/>
          <p:nvPr/>
        </p:nvSpPr>
        <p:spPr>
          <a:xfrm>
            <a:off x="6333641" y="4096461"/>
            <a:ext cx="501628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err="1"/>
              <a:t>Lower</a:t>
            </a:r>
            <a:r>
              <a:rPr lang="el-GR" sz="2800" dirty="0"/>
              <a:t> </a:t>
            </a:r>
            <a:r>
              <a:rPr lang="el-GR" sz="2800" err="1"/>
              <a:t>spatial</a:t>
            </a:r>
            <a:r>
              <a:rPr lang="el-GR" sz="2800" dirty="0"/>
              <a:t> </a:t>
            </a:r>
            <a:r>
              <a:rPr lang="el-GR" sz="2800" err="1"/>
              <a:t>resolution</a:t>
            </a:r>
            <a:endParaRPr lang="el-GR" sz="2800" dirty="0" err="1">
              <a:ea typeface="Calibri"/>
              <a:cs typeface="Calibri"/>
            </a:endParaRPr>
          </a:p>
          <a:p>
            <a:pPr algn="ctr"/>
            <a:r>
              <a:rPr lang="en-US" sz="2800" dirty="0">
                <a:ea typeface="Calibri"/>
                <a:cs typeface="Calibri"/>
              </a:rPr>
              <a:t>4x as much SNR</a:t>
            </a:r>
          </a:p>
          <a:p>
            <a:pPr algn="ctr"/>
            <a:r>
              <a:rPr lang="en-US" sz="2800" dirty="0">
                <a:ea typeface="Calibri"/>
                <a:cs typeface="Calibri"/>
              </a:rPr>
              <a:t>Would need to scan 16x a long for equivalent SNR gain</a:t>
            </a:r>
          </a:p>
        </p:txBody>
      </p:sp>
      <p:sp>
        <p:nvSpPr>
          <p:cNvPr id="4" name="Slide Number Placeholder 3">
            <a:extLst>
              <a:ext uri="{FF2B5EF4-FFF2-40B4-BE49-F238E27FC236}">
                <a16:creationId xmlns:a16="http://schemas.microsoft.com/office/drawing/2014/main" id="{0F05C2A4-A45E-A89B-7362-6B5093214259}"/>
              </a:ext>
            </a:extLst>
          </p:cNvPr>
          <p:cNvSpPr>
            <a:spLocks noGrp="1"/>
          </p:cNvSpPr>
          <p:nvPr>
            <p:ph type="sldNum" sz="quarter" idx="12"/>
          </p:nvPr>
        </p:nvSpPr>
        <p:spPr/>
        <p:txBody>
          <a:bodyPr/>
          <a:lstStyle/>
          <a:p>
            <a:fld id="{C4480B9F-7472-41D4-976E-7C2DC8934C50}" type="slidenum">
              <a:rPr lang="en-CA" smtClean="0"/>
              <a:t>39</a:t>
            </a:fld>
            <a:endParaRPr lang="en-US"/>
          </a:p>
        </p:txBody>
      </p:sp>
      <p:graphicFrame>
        <p:nvGraphicFramePr>
          <p:cNvPr id="8" name="Diagram 7">
            <a:extLst>
              <a:ext uri="{FF2B5EF4-FFF2-40B4-BE49-F238E27FC236}">
                <a16:creationId xmlns:a16="http://schemas.microsoft.com/office/drawing/2014/main" id="{27C58A21-679A-3A65-F563-74144ADE94B5}"/>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Arrow: Chevron 29">
            <a:extLst>
              <a:ext uri="{FF2B5EF4-FFF2-40B4-BE49-F238E27FC236}">
                <a16:creationId xmlns:a16="http://schemas.microsoft.com/office/drawing/2014/main" id="{35FB0A61-7F24-544E-6560-BCECFA3A1B4F}"/>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3628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P spid="21" grpId="0"/>
      <p:bldP spid="25" grpId="0"/>
      <p:bldP spid="27" grpId="0"/>
      <p:bldP spid="29" grpId="0"/>
      <p:bldP spid="31"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AE71-C009-AC2F-93EE-2B2FDCB78D79}"/>
              </a:ext>
            </a:extLst>
          </p:cNvPr>
          <p:cNvSpPr>
            <a:spLocks noGrp="1"/>
          </p:cNvSpPr>
          <p:nvPr>
            <p:ph type="title"/>
          </p:nvPr>
        </p:nvSpPr>
        <p:spPr/>
        <p:txBody>
          <a:bodyPr/>
          <a:lstStyle/>
          <a:p>
            <a:r>
              <a:rPr lang="en-US" dirty="0">
                <a:ea typeface="Calibri"/>
                <a:cs typeface="Calibri"/>
              </a:rPr>
              <a:t>A rough idea of scale</a:t>
            </a:r>
            <a:endParaRPr lang="en-US" dirty="0"/>
          </a:p>
        </p:txBody>
      </p:sp>
      <p:sp>
        <p:nvSpPr>
          <p:cNvPr id="3" name="Content Placeholder 2">
            <a:extLst>
              <a:ext uri="{FF2B5EF4-FFF2-40B4-BE49-F238E27FC236}">
                <a16:creationId xmlns:a16="http://schemas.microsoft.com/office/drawing/2014/main" id="{C66F7A6D-BEB3-C4E3-2905-F55104FB802B}"/>
              </a:ext>
            </a:extLst>
          </p:cNvPr>
          <p:cNvSpPr>
            <a:spLocks noGrp="1"/>
          </p:cNvSpPr>
          <p:nvPr>
            <p:ph/>
          </p:nvPr>
        </p:nvSpPr>
        <p:spPr>
          <a:xfrm>
            <a:off x="510089" y="1249359"/>
            <a:ext cx="3743341" cy="678215"/>
          </a:xfrm>
        </p:spPr>
        <p:txBody>
          <a:bodyPr>
            <a:noAutofit/>
          </a:bodyPr>
          <a:lstStyle/>
          <a:p>
            <a:r>
              <a:rPr lang="en-US" sz="2400" dirty="0">
                <a:ea typeface="Calibri"/>
                <a:cs typeface="Calibri"/>
              </a:rPr>
              <a:t>Water at 37°C: D ~ 3 µm</a:t>
            </a:r>
            <a:r>
              <a:rPr lang="en-US" sz="2400" baseline="30000" dirty="0">
                <a:ea typeface="Calibri"/>
                <a:cs typeface="Calibri"/>
              </a:rPr>
              <a:t>2</a:t>
            </a:r>
            <a:r>
              <a:rPr lang="en-US" sz="2400" dirty="0">
                <a:ea typeface="Calibri"/>
                <a:cs typeface="Calibri"/>
              </a:rPr>
              <a:t>/</a:t>
            </a:r>
            <a:r>
              <a:rPr lang="en-US" sz="2400" dirty="0" err="1">
                <a:ea typeface="Calibri"/>
                <a:cs typeface="Calibri"/>
              </a:rPr>
              <a:t>ms</a:t>
            </a:r>
            <a:endParaRPr lang="en-US" sz="2400" dirty="0">
              <a:ea typeface="Calibri"/>
              <a:cs typeface="Calibri"/>
            </a:endParaRPr>
          </a:p>
        </p:txBody>
      </p:sp>
      <p:pic>
        <p:nvPicPr>
          <p:cNvPr id="4" name="Picture 3" descr="A close-up of a brain&#10;&#10;AI-generated content may be incorrect.">
            <a:extLst>
              <a:ext uri="{FF2B5EF4-FFF2-40B4-BE49-F238E27FC236}">
                <a16:creationId xmlns:a16="http://schemas.microsoft.com/office/drawing/2014/main" id="{794AF971-9D8B-48D2-2417-DFA35CF72B5F}"/>
              </a:ext>
            </a:extLst>
          </p:cNvPr>
          <p:cNvPicPr>
            <a:picLocks noChangeAspect="1"/>
          </p:cNvPicPr>
          <p:nvPr/>
        </p:nvPicPr>
        <p:blipFill>
          <a:blip r:embed="rId2"/>
          <a:stretch>
            <a:fillRect/>
          </a:stretch>
        </p:blipFill>
        <p:spPr>
          <a:xfrm>
            <a:off x="6518110" y="1869281"/>
            <a:ext cx="4787436" cy="3643313"/>
          </a:xfrm>
          <a:prstGeom prst="rect">
            <a:avLst/>
          </a:prstGeom>
        </p:spPr>
      </p:pic>
      <p:sp>
        <p:nvSpPr>
          <p:cNvPr id="6" name="TextBox 5">
            <a:extLst>
              <a:ext uri="{FF2B5EF4-FFF2-40B4-BE49-F238E27FC236}">
                <a16:creationId xmlns:a16="http://schemas.microsoft.com/office/drawing/2014/main" id="{B9D591F5-E5D1-9A45-B28D-8D1A7B3E291F}"/>
              </a:ext>
            </a:extLst>
          </p:cNvPr>
          <p:cNvSpPr txBox="1"/>
          <p:nvPr/>
        </p:nvSpPr>
        <p:spPr>
          <a:xfrm>
            <a:off x="6905625" y="1226344"/>
            <a:ext cx="34289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Calibri"/>
                <a:cs typeface="Calibri"/>
              </a:rPr>
              <a:t>Example Probability Density Functions</a:t>
            </a:r>
            <a:endParaRPr lang="en-US" sz="2400" dirty="0"/>
          </a:p>
        </p:txBody>
      </p:sp>
      <p:pic>
        <p:nvPicPr>
          <p:cNvPr id="9" name="Picture 8" descr="A blue line on a white background&#10;&#10;AI-generated content may be incorrect.">
            <a:extLst>
              <a:ext uri="{FF2B5EF4-FFF2-40B4-BE49-F238E27FC236}">
                <a16:creationId xmlns:a16="http://schemas.microsoft.com/office/drawing/2014/main" id="{5089743C-BD07-EA55-56E1-FADB641E79C8}"/>
              </a:ext>
            </a:extLst>
          </p:cNvPr>
          <p:cNvPicPr>
            <a:picLocks noChangeAspect="1"/>
          </p:cNvPicPr>
          <p:nvPr/>
        </p:nvPicPr>
        <p:blipFill>
          <a:blip r:embed="rId3"/>
          <a:srcRect l="6353" r="-193" b="3722"/>
          <a:stretch>
            <a:fillRect/>
          </a:stretch>
        </p:blipFill>
        <p:spPr>
          <a:xfrm>
            <a:off x="395168" y="1906804"/>
            <a:ext cx="5054247" cy="4071943"/>
          </a:xfrm>
          <a:prstGeom prst="rect">
            <a:avLst/>
          </a:prstGeom>
        </p:spPr>
      </p:pic>
      <p:pic>
        <p:nvPicPr>
          <p:cNvPr id="7" name="Picture 7" descr="A blue sticks in a cross shape&#10;&#10;AI-generated content may be incorrect.">
            <a:extLst>
              <a:ext uri="{FF2B5EF4-FFF2-40B4-BE49-F238E27FC236}">
                <a16:creationId xmlns:a16="http://schemas.microsoft.com/office/drawing/2014/main" id="{6652BB4D-C3CA-6191-9A09-864D83F79C03}"/>
              </a:ext>
            </a:extLst>
          </p:cNvPr>
          <p:cNvPicPr/>
          <p:nvPr/>
        </p:nvPicPr>
        <p:blipFill>
          <a:blip r:embed="rId4"/>
          <a:stretch/>
        </p:blipFill>
        <p:spPr>
          <a:xfrm>
            <a:off x="5973495" y="3644824"/>
            <a:ext cx="639622" cy="736848"/>
          </a:xfrm>
          <a:prstGeom prst="rect">
            <a:avLst/>
          </a:prstGeom>
          <a:ln w="0">
            <a:noFill/>
          </a:ln>
        </p:spPr>
      </p:pic>
      <p:pic>
        <p:nvPicPr>
          <p:cNvPr id="10" name="Picture 10" descr="A group of blue pencils&#10;&#10;AI-generated content may be incorrect.">
            <a:extLst>
              <a:ext uri="{FF2B5EF4-FFF2-40B4-BE49-F238E27FC236}">
                <a16:creationId xmlns:a16="http://schemas.microsoft.com/office/drawing/2014/main" id="{2447B848-E91F-A162-1CB6-C11ACF9B1F7D}"/>
              </a:ext>
            </a:extLst>
          </p:cNvPr>
          <p:cNvPicPr/>
          <p:nvPr/>
        </p:nvPicPr>
        <p:blipFill>
          <a:blip r:embed="rId5"/>
          <a:stretch/>
        </p:blipFill>
        <p:spPr>
          <a:xfrm>
            <a:off x="6056962" y="2084983"/>
            <a:ext cx="668062" cy="717768"/>
          </a:xfrm>
          <a:prstGeom prst="rect">
            <a:avLst/>
          </a:prstGeom>
          <a:ln w="0">
            <a:noFill/>
          </a:ln>
        </p:spPr>
      </p:pic>
      <p:sp>
        <p:nvSpPr>
          <p:cNvPr id="5" name="Slide Number Placeholder 4">
            <a:extLst>
              <a:ext uri="{FF2B5EF4-FFF2-40B4-BE49-F238E27FC236}">
                <a16:creationId xmlns:a16="http://schemas.microsoft.com/office/drawing/2014/main" id="{6D88C281-7D32-286A-9B05-614A6A3B1DD4}"/>
              </a:ext>
            </a:extLst>
          </p:cNvPr>
          <p:cNvSpPr>
            <a:spLocks noGrp="1"/>
          </p:cNvSpPr>
          <p:nvPr>
            <p:ph type="sldNum" idx="12"/>
          </p:nvPr>
        </p:nvSpPr>
        <p:spPr/>
        <p:txBody>
          <a:bodyPr/>
          <a:lstStyle/>
          <a:p>
            <a:fld id="{AAE98EC0-0903-4D3F-82FE-7101F39C75C1}" type="slidenum">
              <a:rPr lang="en-US"/>
              <a:t>4</a:t>
            </a:fld>
            <a:endParaRPr lang="en-US"/>
          </a:p>
        </p:txBody>
      </p:sp>
      <p:graphicFrame>
        <p:nvGraphicFramePr>
          <p:cNvPr id="31" name="Diagram 30">
            <a:extLst>
              <a:ext uri="{FF2B5EF4-FFF2-40B4-BE49-F238E27FC236}">
                <a16:creationId xmlns:a16="http://schemas.microsoft.com/office/drawing/2014/main" id="{5ED07CF5-5C47-AEB4-93F1-8BFF7912F770}"/>
              </a:ext>
            </a:extLst>
          </p:cNvPr>
          <p:cNvGraphicFramePr/>
          <p:nvPr>
            <p:extLst>
              <p:ext uri="{D42A27DB-BD31-4B8C-83A1-F6EECF244321}">
                <p14:modId xmlns:p14="http://schemas.microsoft.com/office/powerpoint/2010/main" val="3490978169"/>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2" name="Arrow: Chevron 41">
            <a:extLst>
              <a:ext uri="{FF2B5EF4-FFF2-40B4-BE49-F238E27FC236}">
                <a16:creationId xmlns:a16="http://schemas.microsoft.com/office/drawing/2014/main" id="{6D759AB4-9BB5-D039-8471-DF8CB3E4399D}"/>
              </a:ext>
            </a:extLst>
          </p:cNvPr>
          <p:cNvSpPr/>
          <p:nvPr/>
        </p:nvSpPr>
        <p:spPr>
          <a:xfrm>
            <a:off x="5109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514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2AF3-663B-B3A7-E682-C0CC31E46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A1782-1D1A-BB8F-6E8D-AC5806EEE23A}"/>
              </a:ext>
            </a:extLst>
          </p:cNvPr>
          <p:cNvSpPr>
            <a:spLocks noGrp="1"/>
          </p:cNvSpPr>
          <p:nvPr>
            <p:ph type="title"/>
          </p:nvPr>
        </p:nvSpPr>
        <p:spPr>
          <a:xfrm>
            <a:off x="609480" y="89953"/>
            <a:ext cx="10972440" cy="1142640"/>
          </a:xfrm>
        </p:spPr>
        <p:txBody>
          <a:bodyPr/>
          <a:lstStyle/>
          <a:p>
            <a:r>
              <a:rPr lang="en-US" dirty="0">
                <a:ea typeface="Calibri"/>
                <a:cs typeface="Calibri"/>
              </a:rPr>
              <a:t>Exercise: Help me get more diffusion weighting</a:t>
            </a:r>
            <a:endParaRPr lang="en-US" dirty="0"/>
          </a:p>
        </p:txBody>
      </p:sp>
      <p:sp>
        <p:nvSpPr>
          <p:cNvPr id="3" name="Content Placeholder 2">
            <a:extLst>
              <a:ext uri="{FF2B5EF4-FFF2-40B4-BE49-F238E27FC236}">
                <a16:creationId xmlns:a16="http://schemas.microsoft.com/office/drawing/2014/main" id="{F9D33149-6196-4CA1-91D5-5324C90559A1}"/>
              </a:ext>
            </a:extLst>
          </p:cNvPr>
          <p:cNvSpPr>
            <a:spLocks noGrp="1"/>
          </p:cNvSpPr>
          <p:nvPr>
            <p:ph idx="1"/>
          </p:nvPr>
        </p:nvSpPr>
        <p:spPr>
          <a:xfrm>
            <a:off x="6731311" y="1415473"/>
            <a:ext cx="5160574" cy="1270916"/>
          </a:xfrm>
        </p:spPr>
        <p:txBody>
          <a:bodyPr/>
          <a:lstStyle/>
          <a:p>
            <a:pPr marL="0" indent="0">
              <a:buNone/>
            </a:pPr>
            <a:r>
              <a:rPr lang="en-US" dirty="0">
                <a:ea typeface="Calibri"/>
                <a:cs typeface="Calibri"/>
              </a:rPr>
              <a:t>Option 3: Turn on all 3 gradients</a:t>
            </a:r>
            <a:endParaRPr lang="en-US"/>
          </a:p>
        </p:txBody>
      </p:sp>
      <p:pic>
        <p:nvPicPr>
          <p:cNvPr id="5" name="Picture 4" descr="A screenshot of a computer&#10;&#10;AI-generated content may be incorrect.">
            <a:extLst>
              <a:ext uri="{FF2B5EF4-FFF2-40B4-BE49-F238E27FC236}">
                <a16:creationId xmlns:a16="http://schemas.microsoft.com/office/drawing/2014/main" id="{B91765F4-6CD2-DBF0-FEEB-F5A4CC56C9E0}"/>
              </a:ext>
            </a:extLst>
          </p:cNvPr>
          <p:cNvPicPr>
            <a:picLocks noChangeAspect="1"/>
          </p:cNvPicPr>
          <p:nvPr/>
        </p:nvPicPr>
        <p:blipFill>
          <a:blip r:embed="rId2"/>
          <a:srcRect r="44260" b="48474"/>
          <a:stretch>
            <a:fillRect/>
          </a:stretch>
        </p:blipFill>
        <p:spPr>
          <a:xfrm>
            <a:off x="181623" y="779817"/>
            <a:ext cx="6546953" cy="4287065"/>
          </a:xfrm>
          <a:prstGeom prst="rect">
            <a:avLst/>
          </a:prstGeom>
        </p:spPr>
      </p:pic>
      <p:cxnSp>
        <p:nvCxnSpPr>
          <p:cNvPr id="7" name="Straight Arrow Connector 6">
            <a:extLst>
              <a:ext uri="{FF2B5EF4-FFF2-40B4-BE49-F238E27FC236}">
                <a16:creationId xmlns:a16="http://schemas.microsoft.com/office/drawing/2014/main" id="{1C5740B0-4662-9B89-3463-EFCF3C16D2A3}"/>
              </a:ext>
            </a:extLst>
          </p:cNvPr>
          <p:cNvCxnSpPr/>
          <p:nvPr/>
        </p:nvCxnSpPr>
        <p:spPr>
          <a:xfrm>
            <a:off x="3667930" y="5136357"/>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FBBD9F-853D-5632-6E3A-65E3DCAC2D7E}"/>
              </a:ext>
            </a:extLst>
          </p:cNvPr>
          <p:cNvSpPr txBox="1"/>
          <p:nvPr/>
        </p:nvSpPr>
        <p:spPr>
          <a:xfrm>
            <a:off x="3086746" y="5136357"/>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50 </a:t>
            </a:r>
            <a:r>
              <a:rPr lang="en-US">
                <a:ea typeface="Calibri"/>
                <a:cs typeface="Calibri"/>
              </a:rPr>
              <a:t>ms</a:t>
            </a:r>
          </a:p>
          <a:p>
            <a:pPr algn="ctr"/>
            <a:r>
              <a:rPr lang="en-US">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a:ea typeface="Calibri"/>
                <a:cs typeface="Calibri"/>
              </a:rPr>
              <a:t> ~ 100</a:t>
            </a:r>
            <a:endParaRPr lang="en-US"/>
          </a:p>
        </p:txBody>
      </p:sp>
      <p:cxnSp>
        <p:nvCxnSpPr>
          <p:cNvPr id="11" name="Straight Arrow Connector 10">
            <a:extLst>
              <a:ext uri="{FF2B5EF4-FFF2-40B4-BE49-F238E27FC236}">
                <a16:creationId xmlns:a16="http://schemas.microsoft.com/office/drawing/2014/main" id="{50781173-17CC-2AA7-61BE-2FA60955C2CB}"/>
              </a:ext>
            </a:extLst>
          </p:cNvPr>
          <p:cNvCxnSpPr>
            <a:cxnSpLocks/>
          </p:cNvCxnSpPr>
          <p:nvPr/>
        </p:nvCxnSpPr>
        <p:spPr>
          <a:xfrm>
            <a:off x="3655014" y="4090221"/>
            <a:ext cx="11034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43CEB1-B6A4-738B-7AA7-1C93947B5C12}"/>
              </a:ext>
            </a:extLst>
          </p:cNvPr>
          <p:cNvSpPr txBox="1"/>
          <p:nvPr/>
        </p:nvSpPr>
        <p:spPr>
          <a:xfrm>
            <a:off x="3784169" y="4025644"/>
            <a:ext cx="852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25 </a:t>
            </a:r>
            <a:r>
              <a:rPr lang="en-US" dirty="0" err="1">
                <a:ea typeface="Calibri"/>
                <a:cs typeface="Calibri"/>
              </a:rPr>
              <a:t>ms</a:t>
            </a:r>
            <a:endParaRPr lang="en-US">
              <a:ea typeface="Calibri"/>
              <a:cs typeface="Calibri"/>
            </a:endParaRPr>
          </a:p>
        </p:txBody>
      </p:sp>
      <p:cxnSp>
        <p:nvCxnSpPr>
          <p:cNvPr id="15" name="Straight Arrow Connector 14">
            <a:extLst>
              <a:ext uri="{FF2B5EF4-FFF2-40B4-BE49-F238E27FC236}">
                <a16:creationId xmlns:a16="http://schemas.microsoft.com/office/drawing/2014/main" id="{E516038F-9853-03CC-5FD0-2F74F0E54AFF}"/>
              </a:ext>
            </a:extLst>
          </p:cNvPr>
          <p:cNvCxnSpPr>
            <a:cxnSpLocks/>
          </p:cNvCxnSpPr>
          <p:nvPr/>
        </p:nvCxnSpPr>
        <p:spPr>
          <a:xfrm>
            <a:off x="2787109" y="1233367"/>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339C4E-82C2-047A-D0B3-2EFFA360D82D}"/>
              </a:ext>
            </a:extLst>
          </p:cNvPr>
          <p:cNvSpPr txBox="1"/>
          <p:nvPr/>
        </p:nvSpPr>
        <p:spPr>
          <a:xfrm>
            <a:off x="3109993" y="1233366"/>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TE/2=30 </a:t>
            </a:r>
            <a:r>
              <a:rPr lang="en-US" dirty="0" err="1">
                <a:ea typeface="Calibri"/>
                <a:cs typeface="Calibri"/>
              </a:rPr>
              <a:t>ms</a:t>
            </a:r>
            <a:endParaRPr lang="en-US" dirty="0">
              <a:ea typeface="Calibri"/>
              <a:cs typeface="Calibri"/>
            </a:endParaRPr>
          </a:p>
        </p:txBody>
      </p:sp>
      <p:cxnSp>
        <p:nvCxnSpPr>
          <p:cNvPr id="19" name="Straight Arrow Connector 18">
            <a:extLst>
              <a:ext uri="{FF2B5EF4-FFF2-40B4-BE49-F238E27FC236}">
                <a16:creationId xmlns:a16="http://schemas.microsoft.com/office/drawing/2014/main" id="{96B0AA74-5584-CD11-CA52-0C769070DA03}"/>
              </a:ext>
            </a:extLst>
          </p:cNvPr>
          <p:cNvCxnSpPr>
            <a:cxnSpLocks/>
          </p:cNvCxnSpPr>
          <p:nvPr/>
        </p:nvCxnSpPr>
        <p:spPr>
          <a:xfrm>
            <a:off x="2942092" y="2679875"/>
            <a:ext cx="63646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C6ACF2-9246-92F0-58BE-F16A810E92E3}"/>
              </a:ext>
            </a:extLst>
          </p:cNvPr>
          <p:cNvSpPr txBox="1"/>
          <p:nvPr/>
        </p:nvSpPr>
        <p:spPr>
          <a:xfrm>
            <a:off x="2761281" y="2679874"/>
            <a:ext cx="10073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δ=5 </a:t>
            </a:r>
            <a:r>
              <a:rPr lang="en-US" dirty="0" err="1">
                <a:ea typeface="Calibri"/>
                <a:cs typeface="Calibri"/>
              </a:rPr>
              <a:t>ms</a:t>
            </a:r>
            <a:endParaRPr lang="en-US" dirty="0">
              <a:ea typeface="Calibri"/>
              <a:cs typeface="Calibri"/>
            </a:endParaRPr>
          </a:p>
        </p:txBody>
      </p:sp>
      <p:cxnSp>
        <p:nvCxnSpPr>
          <p:cNvPr id="23" name="Straight Arrow Connector 22">
            <a:extLst>
              <a:ext uri="{FF2B5EF4-FFF2-40B4-BE49-F238E27FC236}">
                <a16:creationId xmlns:a16="http://schemas.microsoft.com/office/drawing/2014/main" id="{4C022353-9D05-A967-FBB8-16EC433C48F5}"/>
              </a:ext>
            </a:extLst>
          </p:cNvPr>
          <p:cNvCxnSpPr>
            <a:cxnSpLocks/>
          </p:cNvCxnSpPr>
          <p:nvPr/>
        </p:nvCxnSpPr>
        <p:spPr>
          <a:xfrm>
            <a:off x="1157204" y="2031530"/>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4E3E84C-DF8E-5D4E-637D-B3F49D4F122D}"/>
              </a:ext>
            </a:extLst>
          </p:cNvPr>
          <p:cNvSpPr txBox="1"/>
          <p:nvPr/>
        </p:nvSpPr>
        <p:spPr>
          <a:xfrm>
            <a:off x="1609241" y="2031529"/>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Δ=30 </a:t>
            </a:r>
            <a:r>
              <a:rPr lang="en-US" dirty="0" err="1">
                <a:ea typeface="Calibri"/>
                <a:cs typeface="Calibri"/>
              </a:rPr>
              <a:t>ms</a:t>
            </a:r>
            <a:endParaRPr lang="en-US" dirty="0">
              <a:ea typeface="Calibri"/>
              <a:cs typeface="Calibri"/>
            </a:endParaRPr>
          </a:p>
        </p:txBody>
      </p:sp>
      <p:sp>
        <p:nvSpPr>
          <p:cNvPr id="27" name="TextBox 26">
            <a:extLst>
              <a:ext uri="{FF2B5EF4-FFF2-40B4-BE49-F238E27FC236}">
                <a16:creationId xmlns:a16="http://schemas.microsoft.com/office/drawing/2014/main" id="{A5A9A321-8DB0-F57E-886C-C694A53832C6}"/>
              </a:ext>
            </a:extLst>
          </p:cNvPr>
          <p:cNvSpPr txBox="1"/>
          <p:nvPr/>
        </p:nvSpPr>
        <p:spPr>
          <a:xfrm>
            <a:off x="6726264" y="243448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29" name="TextBox 28">
            <a:extLst>
              <a:ext uri="{FF2B5EF4-FFF2-40B4-BE49-F238E27FC236}">
                <a16:creationId xmlns:a16="http://schemas.microsoft.com/office/drawing/2014/main" id="{1294E2AD-B454-36DB-8D90-FD67A1CA9C25}"/>
              </a:ext>
            </a:extLst>
          </p:cNvPr>
          <p:cNvSpPr txBox="1"/>
          <p:nvPr/>
        </p:nvSpPr>
        <p:spPr>
          <a:xfrm>
            <a:off x="6734013" y="3062169"/>
            <a:ext cx="5158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b=243 s/mm</a:t>
            </a:r>
            <a:r>
              <a:rPr lang="el-GR" sz="2800" baseline="30000" dirty="0"/>
              <a:t>2</a:t>
            </a:r>
            <a:endParaRPr lang="el-GR" sz="2800" baseline="30000" dirty="0">
              <a:ea typeface="Calibri"/>
              <a:cs typeface="Calibri"/>
            </a:endParaRPr>
          </a:p>
        </p:txBody>
      </p:sp>
      <p:sp>
        <p:nvSpPr>
          <p:cNvPr id="31" name="TextBox 30">
            <a:extLst>
              <a:ext uri="{FF2B5EF4-FFF2-40B4-BE49-F238E27FC236}">
                <a16:creationId xmlns:a16="http://schemas.microsoft.com/office/drawing/2014/main" id="{410DA401-5353-D03C-2461-8154B66A2914}"/>
              </a:ext>
            </a:extLst>
          </p:cNvPr>
          <p:cNvSpPr txBox="1"/>
          <p:nvPr/>
        </p:nvSpPr>
        <p:spPr>
          <a:xfrm>
            <a:off x="6736596" y="3568447"/>
            <a:ext cx="41509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err="1"/>
              <a:t>Why</a:t>
            </a:r>
            <a:r>
              <a:rPr lang="el-GR" sz="2800" dirty="0"/>
              <a:t> </a:t>
            </a:r>
            <a:r>
              <a:rPr lang="el-GR" sz="2800" dirty="0" err="1"/>
              <a:t>would</a:t>
            </a:r>
            <a:r>
              <a:rPr lang="el-GR" sz="2800" dirty="0"/>
              <a:t> </a:t>
            </a:r>
            <a:r>
              <a:rPr lang="el-GR" sz="2800" dirty="0" err="1"/>
              <a:t>we</a:t>
            </a:r>
            <a:r>
              <a:rPr lang="el-GR" sz="2800" dirty="0"/>
              <a:t> </a:t>
            </a:r>
            <a:r>
              <a:rPr lang="el-GR" sz="2800" dirty="0" err="1"/>
              <a:t>not</a:t>
            </a:r>
            <a:r>
              <a:rPr lang="el-GR" sz="2800" dirty="0"/>
              <a:t> </a:t>
            </a:r>
            <a:r>
              <a:rPr lang="el-GR" sz="2800" dirty="0" err="1"/>
              <a:t>want</a:t>
            </a:r>
            <a:r>
              <a:rPr lang="el-GR" sz="2800" dirty="0"/>
              <a:t> </a:t>
            </a:r>
            <a:r>
              <a:rPr lang="el-GR" sz="2800" dirty="0" err="1"/>
              <a:t>to</a:t>
            </a:r>
            <a:r>
              <a:rPr lang="el-GR" sz="2800" dirty="0"/>
              <a:t> </a:t>
            </a:r>
            <a:r>
              <a:rPr lang="el-GR" sz="2800" dirty="0" err="1"/>
              <a:t>do</a:t>
            </a:r>
            <a:r>
              <a:rPr lang="el-GR" sz="2800" dirty="0"/>
              <a:t> </a:t>
            </a:r>
            <a:r>
              <a:rPr lang="el-GR" sz="2800" dirty="0" err="1"/>
              <a:t>this</a:t>
            </a:r>
            <a:r>
              <a:rPr lang="el-GR" sz="2800" dirty="0"/>
              <a:t>?</a:t>
            </a:r>
            <a:endParaRPr lang="en-US" dirty="0"/>
          </a:p>
        </p:txBody>
      </p:sp>
      <p:sp>
        <p:nvSpPr>
          <p:cNvPr id="33" name="TextBox 32">
            <a:extLst>
              <a:ext uri="{FF2B5EF4-FFF2-40B4-BE49-F238E27FC236}">
                <a16:creationId xmlns:a16="http://schemas.microsoft.com/office/drawing/2014/main" id="{F0203C05-B8A6-0A9F-D167-BF4514ABC767}"/>
              </a:ext>
            </a:extLst>
          </p:cNvPr>
          <p:cNvSpPr txBox="1"/>
          <p:nvPr/>
        </p:nvSpPr>
        <p:spPr>
          <a:xfrm>
            <a:off x="6734013" y="4663661"/>
            <a:ext cx="41509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err="1"/>
              <a:t>This</a:t>
            </a:r>
            <a:r>
              <a:rPr lang="el-GR" sz="2800" dirty="0"/>
              <a:t> </a:t>
            </a:r>
            <a:r>
              <a:rPr lang="el-GR" sz="2800" dirty="0" err="1"/>
              <a:t>only</a:t>
            </a:r>
            <a:r>
              <a:rPr lang="el-GR" sz="2800" dirty="0"/>
              <a:t> </a:t>
            </a:r>
            <a:r>
              <a:rPr lang="el-GR" sz="2800" dirty="0" err="1"/>
              <a:t>works</a:t>
            </a:r>
            <a:r>
              <a:rPr lang="el-GR" sz="2800" dirty="0"/>
              <a:t> in 4 </a:t>
            </a:r>
            <a:r>
              <a:rPr lang="el-GR" sz="2800" dirty="0" err="1"/>
              <a:t>directions</a:t>
            </a:r>
            <a:endParaRPr lang="en-US" dirty="0" err="1"/>
          </a:p>
        </p:txBody>
      </p:sp>
      <p:pic>
        <p:nvPicPr>
          <p:cNvPr id="8" name="Picture 7" descr="A screenshot of a computer&#10;&#10;AI-generated content may be incorrect.">
            <a:extLst>
              <a:ext uri="{FF2B5EF4-FFF2-40B4-BE49-F238E27FC236}">
                <a16:creationId xmlns:a16="http://schemas.microsoft.com/office/drawing/2014/main" id="{8803CDF6-050E-325C-8E27-3570C053291D}"/>
              </a:ext>
            </a:extLst>
          </p:cNvPr>
          <p:cNvPicPr>
            <a:picLocks noChangeAspect="1"/>
          </p:cNvPicPr>
          <p:nvPr/>
        </p:nvPicPr>
        <p:blipFill>
          <a:blip r:embed="rId3"/>
          <a:srcRect l="-410" r="46603" b="48795"/>
          <a:stretch>
            <a:fillRect/>
          </a:stretch>
        </p:blipFill>
        <p:spPr>
          <a:xfrm>
            <a:off x="145704" y="779807"/>
            <a:ext cx="6273926" cy="4273453"/>
          </a:xfrm>
          <a:prstGeom prst="rect">
            <a:avLst/>
          </a:prstGeom>
        </p:spPr>
      </p:pic>
      <p:sp>
        <p:nvSpPr>
          <p:cNvPr id="12" name="TextBox 11">
            <a:extLst>
              <a:ext uri="{FF2B5EF4-FFF2-40B4-BE49-F238E27FC236}">
                <a16:creationId xmlns:a16="http://schemas.microsoft.com/office/drawing/2014/main" id="{60F5DDB9-F022-302F-493E-F36B6A0CE3E2}"/>
              </a:ext>
            </a:extLst>
          </p:cNvPr>
          <p:cNvSpPr txBox="1"/>
          <p:nvPr/>
        </p:nvSpPr>
        <p:spPr>
          <a:xfrm>
            <a:off x="6723681" y="1837802"/>
            <a:ext cx="32339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err="1"/>
              <a:t>G</a:t>
            </a:r>
            <a:r>
              <a:rPr lang="el-GR" sz="2800" baseline="-25000" dirty="0" err="1"/>
              <a:t>all</a:t>
            </a:r>
            <a:r>
              <a:rPr lang="el-GR" sz="2800" dirty="0"/>
              <a:t>=</a:t>
            </a:r>
            <a:r>
              <a:rPr lang="el-GR" sz="2800" dirty="0" err="1"/>
              <a:t>sqrt</a:t>
            </a:r>
            <a:r>
              <a:rPr lang="el-GR" sz="2800" dirty="0"/>
              <a:t>(3)*0.04</a:t>
            </a:r>
            <a:endParaRPr lang="el-GR" sz="2800" dirty="0">
              <a:ea typeface="Calibri"/>
              <a:cs typeface="Calibri"/>
            </a:endParaRPr>
          </a:p>
        </p:txBody>
      </p:sp>
      <p:sp>
        <p:nvSpPr>
          <p:cNvPr id="4" name="Slide Number Placeholder 3">
            <a:extLst>
              <a:ext uri="{FF2B5EF4-FFF2-40B4-BE49-F238E27FC236}">
                <a16:creationId xmlns:a16="http://schemas.microsoft.com/office/drawing/2014/main" id="{A6B10743-DEA4-903C-8964-118EB04EF71A}"/>
              </a:ext>
            </a:extLst>
          </p:cNvPr>
          <p:cNvSpPr>
            <a:spLocks noGrp="1"/>
          </p:cNvSpPr>
          <p:nvPr>
            <p:ph type="sldNum" sz="quarter" idx="12"/>
          </p:nvPr>
        </p:nvSpPr>
        <p:spPr/>
        <p:txBody>
          <a:bodyPr/>
          <a:lstStyle/>
          <a:p>
            <a:fld id="{C4480B9F-7472-41D4-976E-7C2DC8934C50}" type="slidenum">
              <a:rPr lang="en-CA" smtClean="0"/>
              <a:t>40</a:t>
            </a:fld>
            <a:endParaRPr lang="en-US"/>
          </a:p>
        </p:txBody>
      </p:sp>
      <p:graphicFrame>
        <p:nvGraphicFramePr>
          <p:cNvPr id="10" name="Diagram 9">
            <a:extLst>
              <a:ext uri="{FF2B5EF4-FFF2-40B4-BE49-F238E27FC236}">
                <a16:creationId xmlns:a16="http://schemas.microsoft.com/office/drawing/2014/main" id="{4F777CDE-7268-80CB-2DAE-F6AB8E05F1FD}"/>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Arrow: Chevron 33">
            <a:extLst>
              <a:ext uri="{FF2B5EF4-FFF2-40B4-BE49-F238E27FC236}">
                <a16:creationId xmlns:a16="http://schemas.microsoft.com/office/drawing/2014/main" id="{38937D7D-1CFB-3723-56A8-81C8582AD4D4}"/>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4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3"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178B8-CDA1-0FED-450C-E2F51EEC9264}"/>
            </a:ext>
          </a:extLst>
        </p:cNvPr>
        <p:cNvGrpSpPr/>
        <p:nvPr/>
      </p:nvGrpSpPr>
      <p:grpSpPr>
        <a:xfrm>
          <a:off x="0" y="0"/>
          <a:ext cx="0" cy="0"/>
          <a:chOff x="0" y="0"/>
          <a:chExt cx="0" cy="0"/>
        </a:xfrm>
      </p:grpSpPr>
      <p:pic>
        <p:nvPicPr>
          <p:cNvPr id="32" name="Picture 31" descr="A screenshot of a computer&#10;&#10;AI-generated content may be incorrect.">
            <a:extLst>
              <a:ext uri="{FF2B5EF4-FFF2-40B4-BE49-F238E27FC236}">
                <a16:creationId xmlns:a16="http://schemas.microsoft.com/office/drawing/2014/main" id="{618E09F2-43BE-BB0F-C52C-3BB15CD08D15}"/>
              </a:ext>
            </a:extLst>
          </p:cNvPr>
          <p:cNvPicPr>
            <a:picLocks noChangeAspect="1"/>
          </p:cNvPicPr>
          <p:nvPr/>
        </p:nvPicPr>
        <p:blipFill>
          <a:blip r:embed="rId3"/>
          <a:srcRect t="53872" r="48585" b="18829"/>
          <a:stretch>
            <a:fillRect/>
          </a:stretch>
        </p:blipFill>
        <p:spPr>
          <a:xfrm>
            <a:off x="265572" y="4287667"/>
            <a:ext cx="4864070" cy="1849050"/>
          </a:xfrm>
          <a:prstGeom prst="rect">
            <a:avLst/>
          </a:prstGeom>
        </p:spPr>
      </p:pic>
      <p:sp>
        <p:nvSpPr>
          <p:cNvPr id="9" name="TextBox 8">
            <a:extLst>
              <a:ext uri="{FF2B5EF4-FFF2-40B4-BE49-F238E27FC236}">
                <a16:creationId xmlns:a16="http://schemas.microsoft.com/office/drawing/2014/main" id="{0FE41813-C228-2C03-DE36-65B6A63CF6E8}"/>
              </a:ext>
            </a:extLst>
          </p:cNvPr>
          <p:cNvSpPr txBox="1"/>
          <p:nvPr/>
        </p:nvSpPr>
        <p:spPr>
          <a:xfrm>
            <a:off x="3048000" y="4206459"/>
            <a:ext cx="3345047"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30 </a:t>
            </a:r>
            <a:r>
              <a:rPr lang="en-US" dirty="0" err="1">
                <a:ea typeface="Calibri"/>
                <a:cs typeface="Calibri"/>
              </a:rPr>
              <a:t>ms</a:t>
            </a:r>
            <a:endParaRPr lang="en-US" dirty="0">
              <a:ea typeface="Calibri"/>
              <a:cs typeface="Calibri"/>
            </a:endParaRPr>
          </a:p>
          <a:p>
            <a:pPr algn="ctr"/>
            <a:r>
              <a:rPr lang="en-US" dirty="0" err="1">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dirty="0">
                <a:ea typeface="Calibri"/>
                <a:cs typeface="Calibri"/>
              </a:rPr>
              <a:t> ~ 60</a:t>
            </a:r>
            <a:endParaRPr lang="en-US" dirty="0"/>
          </a:p>
        </p:txBody>
      </p:sp>
      <p:pic>
        <p:nvPicPr>
          <p:cNvPr id="8" name="Picture 7" descr="A screenshot of a computer&#10;&#10;AI-generated content may be incorrect.">
            <a:extLst>
              <a:ext uri="{FF2B5EF4-FFF2-40B4-BE49-F238E27FC236}">
                <a16:creationId xmlns:a16="http://schemas.microsoft.com/office/drawing/2014/main" id="{AE45D901-9B5D-C47E-6859-7FCF73A92DA7}"/>
              </a:ext>
            </a:extLst>
          </p:cNvPr>
          <p:cNvPicPr>
            <a:picLocks noChangeAspect="1"/>
          </p:cNvPicPr>
          <p:nvPr/>
        </p:nvPicPr>
        <p:blipFill>
          <a:blip r:embed="rId3"/>
          <a:srcRect r="48585" b="49062"/>
          <a:stretch>
            <a:fillRect/>
          </a:stretch>
        </p:blipFill>
        <p:spPr>
          <a:xfrm>
            <a:off x="357937" y="835578"/>
            <a:ext cx="5037251" cy="3493330"/>
          </a:xfrm>
          <a:prstGeom prst="rect">
            <a:avLst/>
          </a:prstGeom>
        </p:spPr>
      </p:pic>
      <p:sp>
        <p:nvSpPr>
          <p:cNvPr id="2" name="Title 1">
            <a:extLst>
              <a:ext uri="{FF2B5EF4-FFF2-40B4-BE49-F238E27FC236}">
                <a16:creationId xmlns:a16="http://schemas.microsoft.com/office/drawing/2014/main" id="{6C9E2BCD-8226-FC8A-CF8F-C3F9F3F4B629}"/>
              </a:ext>
            </a:extLst>
          </p:cNvPr>
          <p:cNvSpPr>
            <a:spLocks noGrp="1"/>
          </p:cNvSpPr>
          <p:nvPr>
            <p:ph type="title"/>
          </p:nvPr>
        </p:nvSpPr>
        <p:spPr>
          <a:xfrm>
            <a:off x="609480" y="89953"/>
            <a:ext cx="10972440" cy="1142640"/>
          </a:xfrm>
        </p:spPr>
        <p:txBody>
          <a:bodyPr/>
          <a:lstStyle/>
          <a:p>
            <a:r>
              <a:rPr lang="en-US" dirty="0">
                <a:ea typeface="Calibri"/>
                <a:cs typeface="Calibri"/>
              </a:rPr>
              <a:t>Exercise: Help me get more diffusion weighting</a:t>
            </a:r>
            <a:endParaRPr lang="en-US" dirty="0"/>
          </a:p>
        </p:txBody>
      </p:sp>
      <p:sp>
        <p:nvSpPr>
          <p:cNvPr id="3" name="Content Placeholder 2">
            <a:extLst>
              <a:ext uri="{FF2B5EF4-FFF2-40B4-BE49-F238E27FC236}">
                <a16:creationId xmlns:a16="http://schemas.microsoft.com/office/drawing/2014/main" id="{0DF6ED69-F8D6-F13E-C7DC-240D439C708C}"/>
              </a:ext>
            </a:extLst>
          </p:cNvPr>
          <p:cNvSpPr>
            <a:spLocks noGrp="1"/>
          </p:cNvSpPr>
          <p:nvPr>
            <p:ph idx="1"/>
          </p:nvPr>
        </p:nvSpPr>
        <p:spPr>
          <a:xfrm>
            <a:off x="6731311" y="1221744"/>
            <a:ext cx="5160574" cy="1270916"/>
          </a:xfrm>
        </p:spPr>
        <p:txBody>
          <a:bodyPr/>
          <a:lstStyle/>
          <a:p>
            <a:pPr marL="0" indent="0">
              <a:buNone/>
            </a:pPr>
            <a:r>
              <a:rPr lang="en-US" dirty="0">
                <a:ea typeface="Calibri"/>
                <a:cs typeface="Calibri"/>
              </a:rPr>
              <a:t>Option 4: Partial Fourier Encoding of 0.6</a:t>
            </a:r>
            <a:endParaRPr lang="en-US" dirty="0"/>
          </a:p>
        </p:txBody>
      </p:sp>
      <p:cxnSp>
        <p:nvCxnSpPr>
          <p:cNvPr id="11" name="Straight Arrow Connector 10">
            <a:extLst>
              <a:ext uri="{FF2B5EF4-FFF2-40B4-BE49-F238E27FC236}">
                <a16:creationId xmlns:a16="http://schemas.microsoft.com/office/drawing/2014/main" id="{05EBCDEC-4740-2C8E-A213-487222917272}"/>
              </a:ext>
            </a:extLst>
          </p:cNvPr>
          <p:cNvCxnSpPr>
            <a:cxnSpLocks/>
          </p:cNvCxnSpPr>
          <p:nvPr/>
        </p:nvCxnSpPr>
        <p:spPr>
          <a:xfrm>
            <a:off x="3900404" y="2992424"/>
            <a:ext cx="36007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3D89FC-06C9-D7D5-B17C-E08F548E2A8A}"/>
              </a:ext>
            </a:extLst>
          </p:cNvPr>
          <p:cNvSpPr txBox="1"/>
          <p:nvPr/>
        </p:nvSpPr>
        <p:spPr>
          <a:xfrm>
            <a:off x="3706677" y="2669542"/>
            <a:ext cx="852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5 </a:t>
            </a:r>
            <a:r>
              <a:rPr lang="en-US" dirty="0" err="1">
                <a:ea typeface="Calibri"/>
                <a:cs typeface="Calibri"/>
              </a:rPr>
              <a:t>ms</a:t>
            </a:r>
            <a:endParaRPr lang="en-US" dirty="0">
              <a:ea typeface="Calibri"/>
              <a:cs typeface="Calibri"/>
            </a:endParaRPr>
          </a:p>
        </p:txBody>
      </p:sp>
      <p:cxnSp>
        <p:nvCxnSpPr>
          <p:cNvPr id="15" name="Straight Arrow Connector 14">
            <a:extLst>
              <a:ext uri="{FF2B5EF4-FFF2-40B4-BE49-F238E27FC236}">
                <a16:creationId xmlns:a16="http://schemas.microsoft.com/office/drawing/2014/main" id="{57EDDE03-2DC6-686D-9429-055885D1CA05}"/>
              </a:ext>
            </a:extLst>
          </p:cNvPr>
          <p:cNvCxnSpPr>
            <a:cxnSpLocks/>
          </p:cNvCxnSpPr>
          <p:nvPr/>
        </p:nvCxnSpPr>
        <p:spPr>
          <a:xfrm>
            <a:off x="2438397" y="1130045"/>
            <a:ext cx="174356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A35584-85BB-A9D9-12A2-FFF1BD3B4C86}"/>
              </a:ext>
            </a:extLst>
          </p:cNvPr>
          <p:cNvSpPr txBox="1"/>
          <p:nvPr/>
        </p:nvSpPr>
        <p:spPr>
          <a:xfrm>
            <a:off x="2696705" y="1091298"/>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TE/2=30 </a:t>
            </a:r>
            <a:r>
              <a:rPr lang="en-US" dirty="0" err="1">
                <a:ea typeface="Calibri"/>
                <a:cs typeface="Calibri"/>
              </a:rPr>
              <a:t>ms</a:t>
            </a:r>
            <a:endParaRPr lang="en-US" dirty="0">
              <a:ea typeface="Calibri"/>
              <a:cs typeface="Calibri"/>
            </a:endParaRPr>
          </a:p>
        </p:txBody>
      </p:sp>
      <p:cxnSp>
        <p:nvCxnSpPr>
          <p:cNvPr id="19" name="Straight Arrow Connector 18">
            <a:extLst>
              <a:ext uri="{FF2B5EF4-FFF2-40B4-BE49-F238E27FC236}">
                <a16:creationId xmlns:a16="http://schemas.microsoft.com/office/drawing/2014/main" id="{FA9B70A8-104B-1E96-A64E-F4F2B1B198DD}"/>
              </a:ext>
            </a:extLst>
          </p:cNvPr>
          <p:cNvCxnSpPr>
            <a:cxnSpLocks/>
          </p:cNvCxnSpPr>
          <p:nvPr/>
        </p:nvCxnSpPr>
        <p:spPr>
          <a:xfrm>
            <a:off x="2787109" y="2395740"/>
            <a:ext cx="10972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04852-F011-8973-822F-5FBBA7890735}"/>
              </a:ext>
            </a:extLst>
          </p:cNvPr>
          <p:cNvSpPr txBox="1"/>
          <p:nvPr/>
        </p:nvSpPr>
        <p:spPr>
          <a:xfrm>
            <a:off x="2812942" y="2408653"/>
            <a:ext cx="10073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δ=25 </a:t>
            </a:r>
            <a:r>
              <a:rPr lang="en-US" dirty="0" err="1">
                <a:ea typeface="Calibri"/>
                <a:cs typeface="Calibri"/>
              </a:rPr>
              <a:t>ms</a:t>
            </a:r>
            <a:endParaRPr lang="en-US" dirty="0">
              <a:ea typeface="Calibri"/>
              <a:cs typeface="Calibri"/>
            </a:endParaRPr>
          </a:p>
        </p:txBody>
      </p:sp>
      <p:cxnSp>
        <p:nvCxnSpPr>
          <p:cNvPr id="23" name="Straight Arrow Connector 22">
            <a:extLst>
              <a:ext uri="{FF2B5EF4-FFF2-40B4-BE49-F238E27FC236}">
                <a16:creationId xmlns:a16="http://schemas.microsoft.com/office/drawing/2014/main" id="{0C419993-BD5B-AA2D-DA65-BF7E681326F7}"/>
              </a:ext>
            </a:extLst>
          </p:cNvPr>
          <p:cNvCxnSpPr>
            <a:cxnSpLocks/>
          </p:cNvCxnSpPr>
          <p:nvPr/>
        </p:nvCxnSpPr>
        <p:spPr>
          <a:xfrm>
            <a:off x="1053882" y="1773225"/>
            <a:ext cx="173633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0B52A8-13AC-7550-A7D8-C1C22B5E2706}"/>
              </a:ext>
            </a:extLst>
          </p:cNvPr>
          <p:cNvSpPr txBox="1"/>
          <p:nvPr/>
        </p:nvSpPr>
        <p:spPr>
          <a:xfrm>
            <a:off x="1454258" y="1708648"/>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Δ=30 </a:t>
            </a:r>
            <a:r>
              <a:rPr lang="en-US" dirty="0" err="1">
                <a:ea typeface="Calibri"/>
                <a:cs typeface="Calibri"/>
              </a:rPr>
              <a:t>ms</a:t>
            </a:r>
            <a:endParaRPr lang="en-US" dirty="0">
              <a:ea typeface="Calibri"/>
              <a:cs typeface="Calibri"/>
            </a:endParaRPr>
          </a:p>
        </p:txBody>
      </p:sp>
      <p:sp>
        <p:nvSpPr>
          <p:cNvPr id="27" name="TextBox 26">
            <a:extLst>
              <a:ext uri="{FF2B5EF4-FFF2-40B4-BE49-F238E27FC236}">
                <a16:creationId xmlns:a16="http://schemas.microsoft.com/office/drawing/2014/main" id="{56C370A7-C4FE-ACEA-084F-6EFBDBC890A5}"/>
              </a:ext>
            </a:extLst>
          </p:cNvPr>
          <p:cNvSpPr txBox="1"/>
          <p:nvPr/>
        </p:nvSpPr>
        <p:spPr>
          <a:xfrm>
            <a:off x="6726264" y="22278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29" name="TextBox 28">
            <a:extLst>
              <a:ext uri="{FF2B5EF4-FFF2-40B4-BE49-F238E27FC236}">
                <a16:creationId xmlns:a16="http://schemas.microsoft.com/office/drawing/2014/main" id="{6FE03EF2-93C3-BBA7-908D-1C87A73FAACC}"/>
              </a:ext>
            </a:extLst>
          </p:cNvPr>
          <p:cNvSpPr txBox="1"/>
          <p:nvPr/>
        </p:nvSpPr>
        <p:spPr>
          <a:xfrm>
            <a:off x="6734013" y="2855525"/>
            <a:ext cx="5158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b=1550 s/mm</a:t>
            </a:r>
            <a:r>
              <a:rPr lang="el-GR" sz="2800" baseline="30000" dirty="0"/>
              <a:t>2</a:t>
            </a:r>
            <a:endParaRPr lang="el-GR" sz="2800" baseline="30000" dirty="0">
              <a:ea typeface="Calibri"/>
              <a:cs typeface="Calibri"/>
            </a:endParaRPr>
          </a:p>
        </p:txBody>
      </p:sp>
      <p:sp>
        <p:nvSpPr>
          <p:cNvPr id="31" name="TextBox 30">
            <a:extLst>
              <a:ext uri="{FF2B5EF4-FFF2-40B4-BE49-F238E27FC236}">
                <a16:creationId xmlns:a16="http://schemas.microsoft.com/office/drawing/2014/main" id="{B165E231-2A43-EADC-CDF6-991D293DDE00}"/>
              </a:ext>
            </a:extLst>
          </p:cNvPr>
          <p:cNvSpPr txBox="1"/>
          <p:nvPr/>
        </p:nvSpPr>
        <p:spPr>
          <a:xfrm>
            <a:off x="6736596" y="3458012"/>
            <a:ext cx="415096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err="1"/>
              <a:t>Parallel</a:t>
            </a:r>
            <a:r>
              <a:rPr lang="el-GR" sz="2800" dirty="0"/>
              <a:t> </a:t>
            </a:r>
            <a:r>
              <a:rPr lang="el-GR" sz="2800" dirty="0" err="1"/>
              <a:t>imaging</a:t>
            </a:r>
            <a:r>
              <a:rPr lang="el-GR" sz="2800" dirty="0"/>
              <a:t> </a:t>
            </a:r>
            <a:r>
              <a:rPr lang="el-GR" sz="2800" dirty="0" err="1"/>
              <a:t>is</a:t>
            </a:r>
            <a:r>
              <a:rPr lang="el-GR" sz="2800" dirty="0"/>
              <a:t> </a:t>
            </a:r>
            <a:r>
              <a:rPr lang="el-GR" sz="2800" dirty="0" err="1"/>
              <a:t>another</a:t>
            </a:r>
            <a:r>
              <a:rPr lang="el-GR" sz="2800" dirty="0"/>
              <a:t> </a:t>
            </a:r>
            <a:r>
              <a:rPr lang="el-GR" sz="2800" dirty="0" err="1"/>
              <a:t>option</a:t>
            </a:r>
            <a:r>
              <a:rPr lang="el-GR" sz="2800" dirty="0"/>
              <a:t> </a:t>
            </a:r>
            <a:r>
              <a:rPr lang="el-GR" sz="2800" dirty="0" err="1"/>
              <a:t>to</a:t>
            </a:r>
            <a:r>
              <a:rPr lang="el-GR" sz="2800" dirty="0"/>
              <a:t> </a:t>
            </a:r>
            <a:r>
              <a:rPr lang="el-GR" sz="2800" dirty="0" err="1"/>
              <a:t>reduce</a:t>
            </a:r>
            <a:r>
              <a:rPr lang="el-GR" sz="2800" dirty="0"/>
              <a:t> the </a:t>
            </a:r>
            <a:r>
              <a:rPr lang="el-GR" sz="2800" dirty="0" err="1"/>
              <a:t>number</a:t>
            </a:r>
            <a:r>
              <a:rPr lang="el-GR" sz="2800" dirty="0"/>
              <a:t> of </a:t>
            </a:r>
            <a:r>
              <a:rPr lang="el-GR" sz="2800" dirty="0" err="1"/>
              <a:t>phase</a:t>
            </a:r>
            <a:r>
              <a:rPr lang="el-GR" sz="2800" dirty="0"/>
              <a:t> </a:t>
            </a:r>
            <a:r>
              <a:rPr lang="el-GR" sz="2800" dirty="0" err="1"/>
              <a:t>encodes</a:t>
            </a:r>
            <a:r>
              <a:rPr lang="el-GR" sz="2800" dirty="0"/>
              <a:t>:</a:t>
            </a:r>
            <a:endParaRPr lang="en-US">
              <a:ea typeface="Calibri"/>
              <a:cs typeface="Calibri"/>
            </a:endParaRPr>
          </a:p>
          <a:p>
            <a:pPr marL="457200" indent="-457200">
              <a:buFont typeface="Arial"/>
              <a:buChar char="•"/>
            </a:pPr>
            <a:r>
              <a:rPr lang="en-US" sz="2400" dirty="0">
                <a:ea typeface="Calibri"/>
                <a:cs typeface="Calibri"/>
              </a:rPr>
              <a:t>Multiple receive coils</a:t>
            </a:r>
            <a:endParaRPr lang="en-US" dirty="0"/>
          </a:p>
          <a:p>
            <a:pPr marL="457200" indent="-457200">
              <a:buFont typeface="Arial"/>
              <a:buChar char="•"/>
            </a:pPr>
            <a:r>
              <a:rPr lang="en-US" sz="2400" dirty="0">
                <a:ea typeface="Calibri"/>
                <a:cs typeface="Calibri"/>
              </a:rPr>
              <a:t>SENSE or GRAPPA</a:t>
            </a:r>
          </a:p>
        </p:txBody>
      </p:sp>
      <p:cxnSp>
        <p:nvCxnSpPr>
          <p:cNvPr id="7" name="Straight Arrow Connector 6">
            <a:extLst>
              <a:ext uri="{FF2B5EF4-FFF2-40B4-BE49-F238E27FC236}">
                <a16:creationId xmlns:a16="http://schemas.microsoft.com/office/drawing/2014/main" id="{E64E816F-574E-0EA6-5F11-274A9AAB2CF8}"/>
              </a:ext>
            </a:extLst>
          </p:cNvPr>
          <p:cNvCxnSpPr/>
          <p:nvPr/>
        </p:nvCxnSpPr>
        <p:spPr>
          <a:xfrm>
            <a:off x="3964981" y="4206459"/>
            <a:ext cx="1193377"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277A7D3-99C9-0C1B-B445-C520BBA21302}"/>
              </a:ext>
            </a:extLst>
          </p:cNvPr>
          <p:cNvSpPr>
            <a:spLocks noGrp="1"/>
          </p:cNvSpPr>
          <p:nvPr>
            <p:ph type="sldNum" sz="quarter" idx="12"/>
          </p:nvPr>
        </p:nvSpPr>
        <p:spPr/>
        <p:txBody>
          <a:bodyPr/>
          <a:lstStyle/>
          <a:p>
            <a:fld id="{C4480B9F-7472-41D4-976E-7C2DC8934C50}" type="slidenum">
              <a:rPr lang="en-CA" smtClean="0"/>
              <a:t>41</a:t>
            </a:fld>
            <a:endParaRPr lang="en-US"/>
          </a:p>
        </p:txBody>
      </p:sp>
      <p:graphicFrame>
        <p:nvGraphicFramePr>
          <p:cNvPr id="6" name="Diagram 5">
            <a:extLst>
              <a:ext uri="{FF2B5EF4-FFF2-40B4-BE49-F238E27FC236}">
                <a16:creationId xmlns:a16="http://schemas.microsoft.com/office/drawing/2014/main" id="{4D6DD451-3A4F-FD02-880B-0504F7A05C3A}"/>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Arrow: Chevron 29">
            <a:extLst>
              <a:ext uri="{FF2B5EF4-FFF2-40B4-BE49-F238E27FC236}">
                <a16:creationId xmlns:a16="http://schemas.microsoft.com/office/drawing/2014/main" id="{9D3271DC-7AE7-9042-D718-9917AB185217}"/>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241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7" grpId="0"/>
      <p:bldP spid="21" grpId="0"/>
      <p:bldP spid="25" grpId="0"/>
      <p:bldP spid="27" grpId="0"/>
      <p:bldP spid="29" grpId="0"/>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ED062B-394A-E04D-121F-8D367A099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96505-C8D9-5365-F4F4-EA63AEE3934A}"/>
              </a:ext>
            </a:extLst>
          </p:cNvPr>
          <p:cNvSpPr>
            <a:spLocks noGrp="1"/>
          </p:cNvSpPr>
          <p:nvPr>
            <p:ph type="title"/>
          </p:nvPr>
        </p:nvSpPr>
        <p:spPr/>
        <p:txBody>
          <a:bodyPr/>
          <a:lstStyle/>
          <a:p>
            <a:r>
              <a:rPr lang="en-US" dirty="0">
                <a:ea typeface="Calibri"/>
                <a:cs typeface="Calibri"/>
              </a:rPr>
              <a:t>Exercise: Help me get more diffusion weighting</a:t>
            </a:r>
            <a:endParaRPr lang="en-US" dirty="0"/>
          </a:p>
        </p:txBody>
      </p:sp>
      <p:sp>
        <p:nvSpPr>
          <p:cNvPr id="3" name="Content Placeholder 2">
            <a:extLst>
              <a:ext uri="{FF2B5EF4-FFF2-40B4-BE49-F238E27FC236}">
                <a16:creationId xmlns:a16="http://schemas.microsoft.com/office/drawing/2014/main" id="{6B3077B1-585D-CEA7-3269-CAF76514E48F}"/>
              </a:ext>
            </a:extLst>
          </p:cNvPr>
          <p:cNvSpPr>
            <a:spLocks noGrp="1"/>
          </p:cNvSpPr>
          <p:nvPr>
            <p:ph idx="1"/>
          </p:nvPr>
        </p:nvSpPr>
        <p:spPr>
          <a:xfrm>
            <a:off x="6731311" y="1600200"/>
            <a:ext cx="5160574" cy="1270916"/>
          </a:xfrm>
        </p:spPr>
        <p:txBody>
          <a:bodyPr/>
          <a:lstStyle/>
          <a:p>
            <a:pPr marL="0" indent="0">
              <a:buNone/>
            </a:pPr>
            <a:r>
              <a:rPr lang="en-US" dirty="0">
                <a:ea typeface="Calibri"/>
                <a:cs typeface="Calibri"/>
              </a:rPr>
              <a:t>Template</a:t>
            </a:r>
            <a:endParaRPr lang="en-US"/>
          </a:p>
        </p:txBody>
      </p:sp>
      <p:pic>
        <p:nvPicPr>
          <p:cNvPr id="5" name="Picture 4" descr="A screenshot of a computer&#10;&#10;AI-generated content may be incorrect.">
            <a:extLst>
              <a:ext uri="{FF2B5EF4-FFF2-40B4-BE49-F238E27FC236}">
                <a16:creationId xmlns:a16="http://schemas.microsoft.com/office/drawing/2014/main" id="{8D8424E0-5E7E-429A-5D26-407B1DF3C5CE}"/>
              </a:ext>
            </a:extLst>
          </p:cNvPr>
          <p:cNvPicPr>
            <a:picLocks noChangeAspect="1"/>
          </p:cNvPicPr>
          <p:nvPr/>
        </p:nvPicPr>
        <p:blipFill>
          <a:blip r:embed="rId2"/>
          <a:srcRect r="44260" b="48474"/>
          <a:stretch>
            <a:fillRect/>
          </a:stretch>
        </p:blipFill>
        <p:spPr>
          <a:xfrm>
            <a:off x="181623" y="964544"/>
            <a:ext cx="6546953" cy="4287065"/>
          </a:xfrm>
          <a:prstGeom prst="rect">
            <a:avLst/>
          </a:prstGeom>
        </p:spPr>
      </p:pic>
      <p:cxnSp>
        <p:nvCxnSpPr>
          <p:cNvPr id="7" name="Straight Arrow Connector 6">
            <a:extLst>
              <a:ext uri="{FF2B5EF4-FFF2-40B4-BE49-F238E27FC236}">
                <a16:creationId xmlns:a16="http://schemas.microsoft.com/office/drawing/2014/main" id="{88BD4A75-C907-3A8F-7944-B933786445D6}"/>
              </a:ext>
            </a:extLst>
          </p:cNvPr>
          <p:cNvCxnSpPr/>
          <p:nvPr/>
        </p:nvCxnSpPr>
        <p:spPr>
          <a:xfrm>
            <a:off x="3667930" y="5321084"/>
            <a:ext cx="218939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339EF8-0656-21C5-1D14-620B823460AD}"/>
              </a:ext>
            </a:extLst>
          </p:cNvPr>
          <p:cNvSpPr txBox="1"/>
          <p:nvPr/>
        </p:nvSpPr>
        <p:spPr>
          <a:xfrm>
            <a:off x="3086746" y="5321084"/>
            <a:ext cx="33450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Time to traverse k-space ~ 50 </a:t>
            </a:r>
            <a:r>
              <a:rPr lang="en-US">
                <a:ea typeface="Calibri"/>
                <a:cs typeface="Calibri"/>
              </a:rPr>
              <a:t>ms</a:t>
            </a:r>
          </a:p>
          <a:p>
            <a:pPr algn="ctr"/>
            <a:r>
              <a:rPr lang="en-US">
                <a:ea typeface="Calibri"/>
                <a:cs typeface="Calibri"/>
              </a:rPr>
              <a:t>Interecho</a:t>
            </a:r>
            <a:r>
              <a:rPr lang="en-US" dirty="0">
                <a:ea typeface="Calibri"/>
                <a:cs typeface="Calibri"/>
              </a:rPr>
              <a:t> time ~ 0.5 </a:t>
            </a:r>
            <a:r>
              <a:rPr lang="en-US" dirty="0" err="1">
                <a:ea typeface="Calibri"/>
                <a:cs typeface="Calibri"/>
              </a:rPr>
              <a:t>ms</a:t>
            </a:r>
            <a:endParaRPr lang="en-US">
              <a:ea typeface="Calibri"/>
              <a:cs typeface="Calibri"/>
            </a:endParaRPr>
          </a:p>
          <a:p>
            <a:pPr algn="ctr"/>
            <a:r>
              <a:rPr lang="en-US" dirty="0">
                <a:ea typeface="Calibri"/>
                <a:cs typeface="Calibri"/>
              </a:rPr>
              <a:t>N</a:t>
            </a:r>
            <a:r>
              <a:rPr lang="en-US" baseline="-25000" dirty="0">
                <a:ea typeface="Calibri"/>
                <a:cs typeface="Calibri"/>
              </a:rPr>
              <a:t>PE</a:t>
            </a:r>
            <a:r>
              <a:rPr lang="en-US">
                <a:ea typeface="Calibri"/>
                <a:cs typeface="Calibri"/>
              </a:rPr>
              <a:t> ~ 100</a:t>
            </a:r>
            <a:endParaRPr lang="en-US"/>
          </a:p>
        </p:txBody>
      </p:sp>
      <p:cxnSp>
        <p:nvCxnSpPr>
          <p:cNvPr id="11" name="Straight Arrow Connector 10">
            <a:extLst>
              <a:ext uri="{FF2B5EF4-FFF2-40B4-BE49-F238E27FC236}">
                <a16:creationId xmlns:a16="http://schemas.microsoft.com/office/drawing/2014/main" id="{FCE02ADC-8543-B436-E76B-61A0FDA28A3C}"/>
              </a:ext>
            </a:extLst>
          </p:cNvPr>
          <p:cNvCxnSpPr>
            <a:cxnSpLocks/>
          </p:cNvCxnSpPr>
          <p:nvPr/>
        </p:nvCxnSpPr>
        <p:spPr>
          <a:xfrm>
            <a:off x="3655014" y="4274948"/>
            <a:ext cx="110347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1D2277-56D9-967B-F50F-E12489F19BF0}"/>
              </a:ext>
            </a:extLst>
          </p:cNvPr>
          <p:cNvSpPr txBox="1"/>
          <p:nvPr/>
        </p:nvSpPr>
        <p:spPr>
          <a:xfrm>
            <a:off x="3784169" y="4210371"/>
            <a:ext cx="8524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25 </a:t>
            </a:r>
            <a:r>
              <a:rPr lang="en-US" dirty="0" err="1">
                <a:ea typeface="Calibri"/>
                <a:cs typeface="Calibri"/>
              </a:rPr>
              <a:t>ms</a:t>
            </a:r>
            <a:endParaRPr lang="en-US">
              <a:ea typeface="Calibri"/>
              <a:cs typeface="Calibri"/>
            </a:endParaRPr>
          </a:p>
        </p:txBody>
      </p:sp>
      <p:cxnSp>
        <p:nvCxnSpPr>
          <p:cNvPr id="15" name="Straight Arrow Connector 14">
            <a:extLst>
              <a:ext uri="{FF2B5EF4-FFF2-40B4-BE49-F238E27FC236}">
                <a16:creationId xmlns:a16="http://schemas.microsoft.com/office/drawing/2014/main" id="{5EEDFDDD-8DA5-C807-7DA5-09A0169835C0}"/>
              </a:ext>
            </a:extLst>
          </p:cNvPr>
          <p:cNvCxnSpPr>
            <a:cxnSpLocks/>
          </p:cNvCxnSpPr>
          <p:nvPr/>
        </p:nvCxnSpPr>
        <p:spPr>
          <a:xfrm>
            <a:off x="2787109" y="1418094"/>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9F7FDEC-6680-55E6-2181-8B70A243D0B5}"/>
              </a:ext>
            </a:extLst>
          </p:cNvPr>
          <p:cNvSpPr txBox="1"/>
          <p:nvPr/>
        </p:nvSpPr>
        <p:spPr>
          <a:xfrm>
            <a:off x="3109993" y="1418093"/>
            <a:ext cx="1381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TE/2=30 </a:t>
            </a:r>
            <a:r>
              <a:rPr lang="en-US" dirty="0" err="1">
                <a:ea typeface="Calibri"/>
                <a:cs typeface="Calibri"/>
              </a:rPr>
              <a:t>ms</a:t>
            </a:r>
            <a:endParaRPr lang="en-US" dirty="0">
              <a:ea typeface="Calibri"/>
              <a:cs typeface="Calibri"/>
            </a:endParaRPr>
          </a:p>
        </p:txBody>
      </p:sp>
      <p:cxnSp>
        <p:nvCxnSpPr>
          <p:cNvPr id="19" name="Straight Arrow Connector 18">
            <a:extLst>
              <a:ext uri="{FF2B5EF4-FFF2-40B4-BE49-F238E27FC236}">
                <a16:creationId xmlns:a16="http://schemas.microsoft.com/office/drawing/2014/main" id="{57226C53-6CF7-C815-BF59-D38AF667D01A}"/>
              </a:ext>
            </a:extLst>
          </p:cNvPr>
          <p:cNvCxnSpPr>
            <a:cxnSpLocks/>
          </p:cNvCxnSpPr>
          <p:nvPr/>
        </p:nvCxnSpPr>
        <p:spPr>
          <a:xfrm>
            <a:off x="2942092" y="2864602"/>
            <a:ext cx="63646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560605-F574-1343-7F11-62B83F7365E4}"/>
              </a:ext>
            </a:extLst>
          </p:cNvPr>
          <p:cNvSpPr txBox="1"/>
          <p:nvPr/>
        </p:nvSpPr>
        <p:spPr>
          <a:xfrm>
            <a:off x="2761281" y="2864601"/>
            <a:ext cx="10073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δ=5 </a:t>
            </a:r>
            <a:r>
              <a:rPr lang="en-US" dirty="0" err="1">
                <a:ea typeface="Calibri"/>
                <a:cs typeface="Calibri"/>
              </a:rPr>
              <a:t>ms</a:t>
            </a:r>
            <a:endParaRPr lang="en-US" dirty="0">
              <a:ea typeface="Calibri"/>
              <a:cs typeface="Calibri"/>
            </a:endParaRPr>
          </a:p>
        </p:txBody>
      </p:sp>
      <p:cxnSp>
        <p:nvCxnSpPr>
          <p:cNvPr id="23" name="Straight Arrow Connector 22">
            <a:extLst>
              <a:ext uri="{FF2B5EF4-FFF2-40B4-BE49-F238E27FC236}">
                <a16:creationId xmlns:a16="http://schemas.microsoft.com/office/drawing/2014/main" id="{61C01F20-F3B0-1294-1AC0-25B6F6ED6CB8}"/>
              </a:ext>
            </a:extLst>
          </p:cNvPr>
          <p:cNvCxnSpPr>
            <a:cxnSpLocks/>
          </p:cNvCxnSpPr>
          <p:nvPr/>
        </p:nvCxnSpPr>
        <p:spPr>
          <a:xfrm>
            <a:off x="1157204" y="2216257"/>
            <a:ext cx="20147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7C583FF-8B20-1B62-180F-0214CE848E5D}"/>
              </a:ext>
            </a:extLst>
          </p:cNvPr>
          <p:cNvSpPr txBox="1"/>
          <p:nvPr/>
        </p:nvSpPr>
        <p:spPr>
          <a:xfrm>
            <a:off x="1609241" y="2216256"/>
            <a:ext cx="981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Δ=30 </a:t>
            </a:r>
            <a:r>
              <a:rPr lang="en-US" dirty="0" err="1">
                <a:ea typeface="Calibri"/>
                <a:cs typeface="Calibri"/>
              </a:rPr>
              <a:t>ms</a:t>
            </a:r>
            <a:endParaRPr lang="en-US" dirty="0">
              <a:ea typeface="Calibri"/>
              <a:cs typeface="Calibri"/>
            </a:endParaRPr>
          </a:p>
        </p:txBody>
      </p:sp>
      <p:sp>
        <p:nvSpPr>
          <p:cNvPr id="27" name="TextBox 26">
            <a:extLst>
              <a:ext uri="{FF2B5EF4-FFF2-40B4-BE49-F238E27FC236}">
                <a16:creationId xmlns:a16="http://schemas.microsoft.com/office/drawing/2014/main" id="{FD69E27C-4C2E-9AC4-2150-91D08E1ABF00}"/>
              </a:ext>
            </a:extLst>
          </p:cNvPr>
          <p:cNvSpPr txBox="1"/>
          <p:nvPr/>
        </p:nvSpPr>
        <p:spPr>
          <a:xfrm>
            <a:off x="6726264" y="215426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a:t>
            </a:r>
            <a:r>
              <a:rPr lang="el-GR" sz="2800" dirty="0" err="1"/>
              <a:t>γGδ</a:t>
            </a:r>
            <a:r>
              <a:rPr lang="el-GR" sz="2800" dirty="0"/>
              <a:t>)</a:t>
            </a:r>
            <a:r>
              <a:rPr lang="el-GR" sz="1850" baseline="30000" dirty="0"/>
              <a:t>2</a:t>
            </a:r>
            <a:r>
              <a:rPr lang="el-GR" sz="2800" dirty="0"/>
              <a:t>(Δ-δ/3)</a:t>
            </a:r>
          </a:p>
        </p:txBody>
      </p:sp>
      <p:sp>
        <p:nvSpPr>
          <p:cNvPr id="29" name="TextBox 28">
            <a:extLst>
              <a:ext uri="{FF2B5EF4-FFF2-40B4-BE49-F238E27FC236}">
                <a16:creationId xmlns:a16="http://schemas.microsoft.com/office/drawing/2014/main" id="{B6FB7F3C-5B8A-93AF-C5DC-E85C7F9E9D44}"/>
              </a:ext>
            </a:extLst>
          </p:cNvPr>
          <p:cNvSpPr txBox="1"/>
          <p:nvPr/>
        </p:nvSpPr>
        <p:spPr>
          <a:xfrm>
            <a:off x="6734013" y="2781947"/>
            <a:ext cx="51583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dirty="0"/>
              <a:t>b=2982 s/mm</a:t>
            </a:r>
            <a:r>
              <a:rPr lang="el-GR" sz="2800" baseline="30000" dirty="0"/>
              <a:t>2</a:t>
            </a:r>
            <a:endParaRPr lang="el-GR" sz="2800" baseline="30000" dirty="0">
              <a:ea typeface="Calibri"/>
              <a:cs typeface="Calibri"/>
            </a:endParaRPr>
          </a:p>
        </p:txBody>
      </p:sp>
      <p:sp>
        <p:nvSpPr>
          <p:cNvPr id="31" name="TextBox 30">
            <a:extLst>
              <a:ext uri="{FF2B5EF4-FFF2-40B4-BE49-F238E27FC236}">
                <a16:creationId xmlns:a16="http://schemas.microsoft.com/office/drawing/2014/main" id="{D2F8CBE4-AF64-642F-51F4-9D616A9AB4EE}"/>
              </a:ext>
            </a:extLst>
          </p:cNvPr>
          <p:cNvSpPr txBox="1"/>
          <p:nvPr/>
        </p:nvSpPr>
        <p:spPr>
          <a:xfrm>
            <a:off x="6736596" y="3753174"/>
            <a:ext cx="41509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err="1"/>
              <a:t>Why</a:t>
            </a:r>
            <a:r>
              <a:rPr lang="el-GR" sz="2800" dirty="0"/>
              <a:t> </a:t>
            </a:r>
            <a:r>
              <a:rPr lang="el-GR" sz="2800" dirty="0" err="1"/>
              <a:t>would</a:t>
            </a:r>
            <a:r>
              <a:rPr lang="el-GR" sz="2800" dirty="0"/>
              <a:t> </a:t>
            </a:r>
            <a:r>
              <a:rPr lang="el-GR" sz="2800" dirty="0" err="1"/>
              <a:t>we</a:t>
            </a:r>
            <a:r>
              <a:rPr lang="el-GR" sz="2800" dirty="0"/>
              <a:t> </a:t>
            </a:r>
            <a:r>
              <a:rPr lang="el-GR" sz="2800" dirty="0" err="1"/>
              <a:t>not</a:t>
            </a:r>
            <a:r>
              <a:rPr lang="el-GR" sz="2800" dirty="0"/>
              <a:t> </a:t>
            </a:r>
            <a:r>
              <a:rPr lang="el-GR" sz="2800" dirty="0" err="1"/>
              <a:t>want</a:t>
            </a:r>
            <a:r>
              <a:rPr lang="el-GR" sz="2800" dirty="0"/>
              <a:t> </a:t>
            </a:r>
            <a:r>
              <a:rPr lang="el-GR" sz="2800" dirty="0" err="1"/>
              <a:t>to</a:t>
            </a:r>
            <a:r>
              <a:rPr lang="el-GR" sz="2800" dirty="0"/>
              <a:t> </a:t>
            </a:r>
            <a:r>
              <a:rPr lang="el-GR" sz="2800" dirty="0" err="1"/>
              <a:t>do</a:t>
            </a:r>
            <a:r>
              <a:rPr lang="el-GR" sz="2800" dirty="0"/>
              <a:t> </a:t>
            </a:r>
            <a:r>
              <a:rPr lang="el-GR" sz="2800" dirty="0" err="1"/>
              <a:t>this</a:t>
            </a:r>
            <a:r>
              <a:rPr lang="el-GR" sz="2800" dirty="0"/>
              <a:t>?</a:t>
            </a:r>
            <a:endParaRPr lang="en-US" dirty="0"/>
          </a:p>
        </p:txBody>
      </p:sp>
      <p:sp>
        <p:nvSpPr>
          <p:cNvPr id="33" name="TextBox 32">
            <a:extLst>
              <a:ext uri="{FF2B5EF4-FFF2-40B4-BE49-F238E27FC236}">
                <a16:creationId xmlns:a16="http://schemas.microsoft.com/office/drawing/2014/main" id="{098EC2AB-BE54-7FA7-9EB0-FFE0A76248DB}"/>
              </a:ext>
            </a:extLst>
          </p:cNvPr>
          <p:cNvSpPr txBox="1"/>
          <p:nvPr/>
        </p:nvSpPr>
        <p:spPr>
          <a:xfrm>
            <a:off x="6734013" y="4848388"/>
            <a:ext cx="41509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800" dirty="0"/>
              <a:t>T2 </a:t>
            </a:r>
            <a:r>
              <a:rPr lang="el-GR" sz="2800" dirty="0" err="1"/>
              <a:t>decay</a:t>
            </a:r>
            <a:r>
              <a:rPr lang="el-GR" sz="2800" dirty="0"/>
              <a:t> and </a:t>
            </a:r>
            <a:r>
              <a:rPr lang="el-GR" sz="2800" dirty="0" err="1"/>
              <a:t>lower</a:t>
            </a:r>
            <a:r>
              <a:rPr lang="el-GR" sz="2800" dirty="0"/>
              <a:t> SNR</a:t>
            </a:r>
            <a:endParaRPr lang="en-US" dirty="0"/>
          </a:p>
        </p:txBody>
      </p:sp>
      <p:sp>
        <p:nvSpPr>
          <p:cNvPr id="4" name="Slide Number Placeholder 3">
            <a:extLst>
              <a:ext uri="{FF2B5EF4-FFF2-40B4-BE49-F238E27FC236}">
                <a16:creationId xmlns:a16="http://schemas.microsoft.com/office/drawing/2014/main" id="{08BE6010-D904-74CF-967A-1674DA7ABF31}"/>
              </a:ext>
            </a:extLst>
          </p:cNvPr>
          <p:cNvSpPr>
            <a:spLocks noGrp="1"/>
          </p:cNvSpPr>
          <p:nvPr>
            <p:ph type="sldNum" sz="quarter" idx="12"/>
          </p:nvPr>
        </p:nvSpPr>
        <p:spPr/>
        <p:txBody>
          <a:bodyPr/>
          <a:lstStyle/>
          <a:p>
            <a:fld id="{C4480B9F-7472-41D4-976E-7C2DC8934C50}" type="slidenum">
              <a:rPr lang="en-CA" smtClean="0"/>
              <a:t>42</a:t>
            </a:fld>
            <a:endParaRPr lang="en-US"/>
          </a:p>
        </p:txBody>
      </p:sp>
    </p:spTree>
    <p:extLst>
      <p:ext uri="{BB962C8B-B14F-4D97-AF65-F5344CB8AC3E}">
        <p14:creationId xmlns:p14="http://schemas.microsoft.com/office/powerpoint/2010/main" val="36723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P spid="27" grpId="0"/>
      <p:bldP spid="29" grpId="0"/>
      <p:bldP spid="31"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F0F41-4B31-9915-E635-8B675DE19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D4756-FA58-AB4A-869F-10ABC48DD730}"/>
              </a:ext>
            </a:extLst>
          </p:cNvPr>
          <p:cNvSpPr>
            <a:spLocks noGrp="1"/>
          </p:cNvSpPr>
          <p:nvPr>
            <p:ph type="title"/>
          </p:nvPr>
        </p:nvSpPr>
        <p:spPr/>
        <p:txBody>
          <a:bodyPr/>
          <a:lstStyle/>
          <a:p>
            <a:r>
              <a:rPr lang="en-US" dirty="0">
                <a:ea typeface="Calibri"/>
                <a:cs typeface="Calibri"/>
              </a:rPr>
              <a:t>A note about slices</a:t>
            </a:r>
            <a:endParaRPr lang="en-US" dirty="0"/>
          </a:p>
        </p:txBody>
      </p:sp>
      <p:sp>
        <p:nvSpPr>
          <p:cNvPr id="3" name="Content Placeholder 2">
            <a:extLst>
              <a:ext uri="{FF2B5EF4-FFF2-40B4-BE49-F238E27FC236}">
                <a16:creationId xmlns:a16="http://schemas.microsoft.com/office/drawing/2014/main" id="{D5DC6AD2-AB07-C310-8929-DF155AE6A3BC}"/>
              </a:ext>
            </a:extLst>
          </p:cNvPr>
          <p:cNvSpPr>
            <a:spLocks noGrp="1"/>
          </p:cNvSpPr>
          <p:nvPr>
            <p:ph idx="1"/>
          </p:nvPr>
        </p:nvSpPr>
        <p:spPr/>
        <p:txBody>
          <a:bodyPr/>
          <a:lstStyle/>
          <a:p>
            <a:r>
              <a:rPr lang="en-US" dirty="0">
                <a:ea typeface="Calibri"/>
                <a:cs typeface="Calibri"/>
              </a:rPr>
              <a:t>Examples above are for one slice</a:t>
            </a:r>
            <a:endParaRPr lang="en-US" dirty="0"/>
          </a:p>
          <a:p>
            <a:r>
              <a:rPr lang="en-US" dirty="0">
                <a:ea typeface="Calibri"/>
                <a:cs typeface="Calibri"/>
              </a:rPr>
              <a:t>EPI data is often acquired "multi-slice" not "3D"</a:t>
            </a:r>
          </a:p>
          <a:p>
            <a:pPr lvl="1">
              <a:buFont typeface="Courier New" panose="020B0604020202020204" pitchFamily="34" charset="0"/>
              <a:buChar char="o"/>
            </a:pPr>
            <a:r>
              <a:rPr lang="en-US" dirty="0">
                <a:ea typeface="Calibri"/>
                <a:cs typeface="Calibri"/>
              </a:rPr>
              <a:t>Slice selection + 2D k-space</a:t>
            </a:r>
            <a:endParaRPr lang="en-US" sz="2800" dirty="0">
              <a:ea typeface="Calibri"/>
              <a:cs typeface="Calibri"/>
            </a:endParaRPr>
          </a:p>
          <a:p>
            <a:pPr lvl="1">
              <a:buFont typeface="Courier New" panose="020B0604020202020204" pitchFamily="34" charset="0"/>
              <a:buChar char="o"/>
            </a:pPr>
            <a:r>
              <a:rPr lang="en-US" dirty="0">
                <a:ea typeface="Calibri"/>
                <a:cs typeface="Calibri"/>
              </a:rPr>
              <a:t>Repeat the slice-selective excitation for different slices during TR</a:t>
            </a:r>
            <a:endParaRPr lang="en-US" sz="2800" dirty="0">
              <a:ea typeface="Calibri"/>
              <a:cs typeface="Calibri"/>
            </a:endParaRPr>
          </a:p>
          <a:p>
            <a:pPr lvl="1">
              <a:buFont typeface="Courier New" panose="020B0604020202020204" pitchFamily="34" charset="0"/>
              <a:buChar char="o"/>
            </a:pPr>
            <a:r>
              <a:rPr lang="en-US" dirty="0">
                <a:ea typeface="Calibri"/>
                <a:cs typeface="Calibri"/>
              </a:rPr>
              <a:t>More slices require longer TR, so there is some increase in imaging time</a:t>
            </a:r>
          </a:p>
          <a:p>
            <a:r>
              <a:rPr lang="en-US" dirty="0">
                <a:ea typeface="Calibri"/>
                <a:cs typeface="Calibri"/>
              </a:rPr>
              <a:t>It is possible to acquire 3D k-space and do a 3D Fourier transform</a:t>
            </a:r>
            <a:endParaRPr lang="en-US"/>
          </a:p>
          <a:p>
            <a:pPr lvl="1">
              <a:buFont typeface="Courier New" panose="020B0604020202020204" pitchFamily="34" charset="0"/>
              <a:buChar char="o"/>
            </a:pPr>
            <a:r>
              <a:rPr lang="en-US" dirty="0">
                <a:ea typeface="Calibri"/>
                <a:cs typeface="Calibri"/>
              </a:rPr>
              <a:t>Requires long echo times unless there are few phase encodes</a:t>
            </a:r>
          </a:p>
          <a:p>
            <a:pPr lvl="1">
              <a:buFont typeface="Courier New" panose="020B0604020202020204" pitchFamily="34" charset="0"/>
              <a:buChar char="o"/>
            </a:pPr>
            <a:r>
              <a:rPr lang="en-US" dirty="0">
                <a:ea typeface="Calibri"/>
                <a:cs typeface="Calibri"/>
              </a:rPr>
              <a:t>Has advantages for resolution</a:t>
            </a:r>
          </a:p>
        </p:txBody>
      </p:sp>
      <p:sp>
        <p:nvSpPr>
          <p:cNvPr id="4" name="Slide Number Placeholder 3">
            <a:extLst>
              <a:ext uri="{FF2B5EF4-FFF2-40B4-BE49-F238E27FC236}">
                <a16:creationId xmlns:a16="http://schemas.microsoft.com/office/drawing/2014/main" id="{A242E6FB-FCB9-6137-FA4B-9D85AF75A53A}"/>
              </a:ext>
            </a:extLst>
          </p:cNvPr>
          <p:cNvSpPr>
            <a:spLocks noGrp="1"/>
          </p:cNvSpPr>
          <p:nvPr>
            <p:ph type="sldNum" sz="quarter" idx="12"/>
          </p:nvPr>
        </p:nvSpPr>
        <p:spPr/>
        <p:txBody>
          <a:bodyPr/>
          <a:lstStyle/>
          <a:p>
            <a:fld id="{C4480B9F-7472-41D4-976E-7C2DC8934C50}" type="slidenum">
              <a:rPr lang="en-CA" smtClean="0"/>
              <a:t>43</a:t>
            </a:fld>
            <a:endParaRPr lang="en-US"/>
          </a:p>
        </p:txBody>
      </p:sp>
      <p:graphicFrame>
        <p:nvGraphicFramePr>
          <p:cNvPr id="19" name="Diagram 18">
            <a:extLst>
              <a:ext uri="{FF2B5EF4-FFF2-40B4-BE49-F238E27FC236}">
                <a16:creationId xmlns:a16="http://schemas.microsoft.com/office/drawing/2014/main" id="{C6142546-48BB-6DB7-0EB7-F24FF049C147}"/>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Arrow: Chevron 29">
            <a:extLst>
              <a:ext uri="{FF2B5EF4-FFF2-40B4-BE49-F238E27FC236}">
                <a16:creationId xmlns:a16="http://schemas.microsoft.com/office/drawing/2014/main" id="{CA5EACAA-724A-3C0E-DB49-46A9497C4BFA}"/>
              </a:ext>
            </a:extLst>
          </p:cNvPr>
          <p:cNvSpPr/>
          <p:nvPr/>
        </p:nvSpPr>
        <p:spPr>
          <a:xfrm>
            <a:off x="6922824"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663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C706-57EE-9969-AE8C-FED541281E05}"/>
              </a:ext>
            </a:extLst>
          </p:cNvPr>
          <p:cNvSpPr>
            <a:spLocks noGrp="1"/>
          </p:cNvSpPr>
          <p:nvPr>
            <p:ph type="title"/>
          </p:nvPr>
        </p:nvSpPr>
        <p:spPr/>
        <p:txBody>
          <a:bodyPr/>
          <a:lstStyle/>
          <a:p>
            <a:r>
              <a:rPr lang="en-US" dirty="0">
                <a:ea typeface="Calibri"/>
                <a:cs typeface="Calibri"/>
              </a:rPr>
              <a:t>EPI Artefacts: Susceptibility-based distortion</a:t>
            </a:r>
          </a:p>
        </p:txBody>
      </p:sp>
      <p:sp>
        <p:nvSpPr>
          <p:cNvPr id="4" name="Rectangle 3">
            <a:extLst>
              <a:ext uri="{FF2B5EF4-FFF2-40B4-BE49-F238E27FC236}">
                <a16:creationId xmlns:a16="http://schemas.microsoft.com/office/drawing/2014/main" id="{6EE6AB47-8528-4645-3B10-C58733320295}"/>
              </a:ext>
            </a:extLst>
          </p:cNvPr>
          <p:cNvSpPr/>
          <p:nvPr/>
        </p:nvSpPr>
        <p:spPr>
          <a:xfrm>
            <a:off x="408831" y="5413439"/>
            <a:ext cx="3515771" cy="707886"/>
          </a:xfrm>
          <a:prstGeom prst="rect">
            <a:avLst/>
          </a:prstGeom>
        </p:spPr>
        <p:txBody>
          <a:bodyPr wrap="non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bg1">
                    <a:lumMod val="50000"/>
                  </a:schemeClr>
                </a:solidFill>
              </a:rPr>
              <a:t>Off-resonance distribution at 3T</a:t>
            </a:r>
            <a:endParaRPr lang="en-US" sz="1600" dirty="0">
              <a:solidFill>
                <a:schemeClr val="bg1">
                  <a:lumMod val="50000"/>
                </a:schemeClr>
              </a:solidFill>
              <a:ea typeface="Calibri"/>
              <a:cs typeface="Calibri"/>
            </a:endParaRPr>
          </a:p>
          <a:p>
            <a:r>
              <a:rPr lang="en-US" sz="2000" dirty="0">
                <a:solidFill>
                  <a:schemeClr val="bg1">
                    <a:lumMod val="50000"/>
                  </a:schemeClr>
                </a:solidFill>
                <a:ea typeface="Calibri"/>
                <a:cs typeface="Calibri"/>
              </a:rPr>
              <a:t>Images: Fa-Hsuan Lin</a:t>
            </a:r>
          </a:p>
        </p:txBody>
      </p:sp>
      <p:pic>
        <p:nvPicPr>
          <p:cNvPr id="5" name="圖片 1">
            <a:extLst>
              <a:ext uri="{FF2B5EF4-FFF2-40B4-BE49-F238E27FC236}">
                <a16:creationId xmlns:a16="http://schemas.microsoft.com/office/drawing/2014/main" id="{29705006-C915-5204-FE62-AF0B455AF9CE}"/>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803" b="98544" l="3016" r="95788">
                        <a14:foregroundMark x1="50702" y1="59223" x2="50702" y2="59223"/>
                        <a14:foregroundMark x1="45606" y1="62483" x2="45606" y2="62483"/>
                        <a14:foregroundMark x1="23349" y1="84119" x2="23349" y2="84119"/>
                        <a14:foregroundMark x1="18825" y1="16297" x2="18825" y2="16297"/>
                        <a14:foregroundMark x1="45866" y1="17545" x2="45866" y2="17545"/>
                        <a14:foregroundMark x1="54914" y1="18724" x2="54914" y2="18724"/>
                        <a14:foregroundMark x1="76547" y1="17129" x2="76547" y2="17129"/>
                        <a14:foregroundMark x1="83775" y1="48821" x2="83775" y2="48821"/>
                        <a14:foregroundMark x1="77743" y1="83287" x2="77743" y2="83287"/>
                        <a14:foregroundMark x1="39886" y1="90915" x2="39886" y2="90915"/>
                        <a14:backgroundMark x1="88872" y1="84119" x2="90120" y2="86893"/>
                      </a14:backgroundRemoval>
                    </a14:imgEffect>
                  </a14:imgLayer>
                </a14:imgProps>
              </a:ext>
              <a:ext uri="{28A0092B-C50C-407E-A947-70E740481C1C}">
                <a14:useLocalDpi xmlns:a14="http://schemas.microsoft.com/office/drawing/2010/main" val="0"/>
              </a:ext>
            </a:extLst>
          </a:blip>
          <a:stretch>
            <a:fillRect/>
          </a:stretch>
        </p:blipFill>
        <p:spPr>
          <a:xfrm>
            <a:off x="135678" y="1137692"/>
            <a:ext cx="5694473" cy="4269432"/>
          </a:xfrm>
          <a:prstGeom prst="rect">
            <a:avLst/>
          </a:prstGeom>
        </p:spPr>
      </p:pic>
      <p:pic>
        <p:nvPicPr>
          <p:cNvPr id="8" name="Picture 7">
            <a:extLst>
              <a:ext uri="{FF2B5EF4-FFF2-40B4-BE49-F238E27FC236}">
                <a16:creationId xmlns:a16="http://schemas.microsoft.com/office/drawing/2014/main" id="{AA7119E8-3763-66EE-7E35-25C34E31415D}"/>
              </a:ext>
            </a:extLst>
          </p:cNvPr>
          <p:cNvPicPr>
            <a:picLocks noChangeAspect="1"/>
          </p:cNvPicPr>
          <p:nvPr/>
        </p:nvPicPr>
        <p:blipFill rotWithShape="1">
          <a:blip r:embed="rId4">
            <a:extLst>
              <a:ext uri="{28A0092B-C50C-407E-A947-70E740481C1C}">
                <a14:useLocalDpi xmlns:a14="http://schemas.microsoft.com/office/drawing/2010/main" val="0"/>
              </a:ext>
            </a:extLst>
          </a:blip>
          <a:srcRect l="32992" t="64" r="-344" b="67905"/>
          <a:stretch>
            <a:fillRect/>
          </a:stretch>
        </p:blipFill>
        <p:spPr>
          <a:xfrm>
            <a:off x="6586474" y="3570388"/>
            <a:ext cx="4336954" cy="2062530"/>
          </a:xfrm>
          <a:prstGeom prst="rect">
            <a:avLst/>
          </a:prstGeom>
        </p:spPr>
      </p:pic>
      <p:pic>
        <p:nvPicPr>
          <p:cNvPr id="9" name="Picture 8">
            <a:extLst>
              <a:ext uri="{FF2B5EF4-FFF2-40B4-BE49-F238E27FC236}">
                <a16:creationId xmlns:a16="http://schemas.microsoft.com/office/drawing/2014/main" id="{0ACC9F3C-BCE7-21FF-118B-8A87928B4298}"/>
              </a:ext>
            </a:extLst>
          </p:cNvPr>
          <p:cNvPicPr>
            <a:picLocks noChangeAspect="1"/>
          </p:cNvPicPr>
          <p:nvPr/>
        </p:nvPicPr>
        <p:blipFill rotWithShape="1">
          <a:blip r:embed="rId4">
            <a:extLst>
              <a:ext uri="{28A0092B-C50C-407E-A947-70E740481C1C}">
                <a14:useLocalDpi xmlns:a14="http://schemas.microsoft.com/office/drawing/2010/main" val="0"/>
              </a:ext>
            </a:extLst>
          </a:blip>
          <a:srcRect l="32606" t="66890" r="387" b="-1388"/>
          <a:stretch>
            <a:fillRect/>
          </a:stretch>
        </p:blipFill>
        <p:spPr>
          <a:xfrm>
            <a:off x="6587416" y="1343105"/>
            <a:ext cx="4314745" cy="2221354"/>
          </a:xfrm>
          <a:prstGeom prst="rect">
            <a:avLst/>
          </a:prstGeom>
        </p:spPr>
      </p:pic>
      <p:sp>
        <p:nvSpPr>
          <p:cNvPr id="10" name="Rectangle 9">
            <a:extLst>
              <a:ext uri="{FF2B5EF4-FFF2-40B4-BE49-F238E27FC236}">
                <a16:creationId xmlns:a16="http://schemas.microsoft.com/office/drawing/2014/main" id="{6327DDD4-3A99-C25C-8CFA-639CDBCE5FB7}"/>
              </a:ext>
            </a:extLst>
          </p:cNvPr>
          <p:cNvSpPr/>
          <p:nvPr/>
        </p:nvSpPr>
        <p:spPr>
          <a:xfrm>
            <a:off x="10926450" y="3196915"/>
            <a:ext cx="515924"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0000"/>
                </a:solidFill>
              </a:rPr>
              <a:t>TSE</a:t>
            </a:r>
          </a:p>
        </p:txBody>
      </p:sp>
      <p:sp>
        <p:nvSpPr>
          <p:cNvPr id="11" name="Rectangle 10">
            <a:extLst>
              <a:ext uri="{FF2B5EF4-FFF2-40B4-BE49-F238E27FC236}">
                <a16:creationId xmlns:a16="http://schemas.microsoft.com/office/drawing/2014/main" id="{DB9C5593-0175-3BA3-9758-FD7CB672BE8A}"/>
              </a:ext>
            </a:extLst>
          </p:cNvPr>
          <p:cNvSpPr/>
          <p:nvPr/>
        </p:nvSpPr>
        <p:spPr>
          <a:xfrm>
            <a:off x="10941301" y="5307527"/>
            <a:ext cx="474784"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0000"/>
                </a:solidFill>
              </a:rPr>
              <a:t>EPI</a:t>
            </a:r>
          </a:p>
        </p:txBody>
      </p:sp>
      <p:sp>
        <p:nvSpPr>
          <p:cNvPr id="3" name="Slide Number Placeholder 2">
            <a:extLst>
              <a:ext uri="{FF2B5EF4-FFF2-40B4-BE49-F238E27FC236}">
                <a16:creationId xmlns:a16="http://schemas.microsoft.com/office/drawing/2014/main" id="{B3FFF090-13F9-F486-9A6B-86362E714198}"/>
              </a:ext>
            </a:extLst>
          </p:cNvPr>
          <p:cNvSpPr>
            <a:spLocks noGrp="1"/>
          </p:cNvSpPr>
          <p:nvPr>
            <p:ph type="sldNum" sz="quarter" idx="12"/>
          </p:nvPr>
        </p:nvSpPr>
        <p:spPr/>
        <p:txBody>
          <a:bodyPr/>
          <a:lstStyle/>
          <a:p>
            <a:fld id="{C4480B9F-7472-41D4-976E-7C2DC8934C50}" type="slidenum">
              <a:rPr lang="en-CA" smtClean="0"/>
              <a:t>44</a:t>
            </a:fld>
            <a:endParaRPr lang="en-US"/>
          </a:p>
        </p:txBody>
      </p:sp>
      <p:graphicFrame>
        <p:nvGraphicFramePr>
          <p:cNvPr id="12" name="Diagram 11">
            <a:extLst>
              <a:ext uri="{FF2B5EF4-FFF2-40B4-BE49-F238E27FC236}">
                <a16:creationId xmlns:a16="http://schemas.microsoft.com/office/drawing/2014/main" id="{273D8328-599F-2F40-8815-7B847D27C58F}"/>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Arrow: Chevron 22">
            <a:extLst>
              <a:ext uri="{FF2B5EF4-FFF2-40B4-BE49-F238E27FC236}">
                <a16:creationId xmlns:a16="http://schemas.microsoft.com/office/drawing/2014/main" id="{D13963BA-96DA-6E03-1A5D-BDEB54D85299}"/>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7447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16D4-2FCA-D11E-87BC-6A9DBAADD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B7F3D5-B12B-4019-C9B8-77EAB721CC1E}"/>
              </a:ext>
            </a:extLst>
          </p:cNvPr>
          <p:cNvSpPr>
            <a:spLocks noGrp="1"/>
          </p:cNvSpPr>
          <p:nvPr>
            <p:ph type="title"/>
          </p:nvPr>
        </p:nvSpPr>
        <p:spPr>
          <a:xfrm>
            <a:off x="609480" y="97984"/>
            <a:ext cx="10972440" cy="1142640"/>
          </a:xfrm>
        </p:spPr>
        <p:txBody>
          <a:bodyPr/>
          <a:lstStyle/>
          <a:p>
            <a:r>
              <a:rPr lang="en-US" dirty="0">
                <a:ea typeface="Calibri"/>
                <a:cs typeface="Calibri"/>
              </a:rPr>
              <a:t>EPI Artefacts: Susceptibility-based distortion</a:t>
            </a:r>
          </a:p>
        </p:txBody>
      </p:sp>
      <p:sp>
        <p:nvSpPr>
          <p:cNvPr id="3" name="Content Placeholder 2">
            <a:extLst>
              <a:ext uri="{FF2B5EF4-FFF2-40B4-BE49-F238E27FC236}">
                <a16:creationId xmlns:a16="http://schemas.microsoft.com/office/drawing/2014/main" id="{D47D797B-B6F3-295D-7E9C-89E022271DD2}"/>
              </a:ext>
            </a:extLst>
          </p:cNvPr>
          <p:cNvSpPr>
            <a:spLocks noGrp="1"/>
          </p:cNvSpPr>
          <p:nvPr>
            <p:ph idx="1"/>
          </p:nvPr>
        </p:nvSpPr>
        <p:spPr>
          <a:xfrm>
            <a:off x="6106516" y="1019836"/>
            <a:ext cx="5478019" cy="4719402"/>
          </a:xfrm>
        </p:spPr>
        <p:txBody>
          <a:bodyPr>
            <a:normAutofit lnSpcReduction="10000"/>
          </a:bodyPr>
          <a:lstStyle/>
          <a:p>
            <a:r>
              <a:rPr lang="en-US" dirty="0">
                <a:ea typeface="Calibri"/>
                <a:cs typeface="Calibri"/>
              </a:rPr>
              <a:t>The bandwidth per pixel in the readout direction is:</a:t>
            </a:r>
            <a:br>
              <a:rPr lang="en-US" dirty="0">
                <a:ea typeface="Calibri"/>
                <a:cs typeface="Calibri"/>
              </a:rPr>
            </a:br>
            <a:r>
              <a:rPr lang="en-US" dirty="0">
                <a:ea typeface="Calibri"/>
                <a:cs typeface="Calibri"/>
              </a:rPr>
              <a:t>1/0.0005 = 2000 Hz/</a:t>
            </a:r>
            <a:r>
              <a:rPr lang="en-US" dirty="0" err="1">
                <a:ea typeface="Calibri"/>
                <a:cs typeface="Calibri"/>
              </a:rPr>
              <a:t>px</a:t>
            </a:r>
            <a:endParaRPr lang="en-US" dirty="0" err="1"/>
          </a:p>
          <a:p>
            <a:r>
              <a:rPr lang="en-US" dirty="0">
                <a:ea typeface="Calibri"/>
                <a:cs typeface="Calibri"/>
              </a:rPr>
              <a:t>In the phase direction, bandwidth per pixel is:</a:t>
            </a:r>
            <a:br>
              <a:rPr lang="en-US" dirty="0">
                <a:ea typeface="Calibri"/>
                <a:cs typeface="Calibri"/>
              </a:rPr>
            </a:br>
            <a:r>
              <a:rPr lang="en-US" dirty="0">
                <a:ea typeface="Calibri"/>
                <a:cs typeface="Calibri"/>
              </a:rPr>
              <a:t>1/0.05 = 20 Hz/</a:t>
            </a:r>
            <a:r>
              <a:rPr lang="en-US" err="1">
                <a:ea typeface="Calibri"/>
                <a:cs typeface="Calibri"/>
              </a:rPr>
              <a:t>px</a:t>
            </a:r>
            <a:endParaRPr lang="en-US" dirty="0">
              <a:ea typeface="Calibri"/>
              <a:cs typeface="Calibri"/>
            </a:endParaRPr>
          </a:p>
          <a:p>
            <a:r>
              <a:rPr lang="en-US" dirty="0">
                <a:ea typeface="Calibri"/>
                <a:cs typeface="Calibri"/>
              </a:rPr>
              <a:t>Susceptibility that varies the B0 field by 100 Hz creates a shift:</a:t>
            </a:r>
          </a:p>
          <a:p>
            <a:pPr lvl="1">
              <a:buFont typeface="Courier New" panose="020B0604020202020204" pitchFamily="34" charset="0"/>
              <a:buChar char="o"/>
            </a:pPr>
            <a:r>
              <a:rPr lang="en-US" dirty="0">
                <a:ea typeface="Calibri"/>
                <a:cs typeface="Calibri"/>
              </a:rPr>
              <a:t>100/2000 = 0.05 pixels in readout</a:t>
            </a:r>
          </a:p>
          <a:p>
            <a:pPr lvl="1">
              <a:buFont typeface="Courier New" panose="020B0604020202020204" pitchFamily="34" charset="0"/>
              <a:buChar char="o"/>
            </a:pPr>
            <a:r>
              <a:rPr lang="en-US" dirty="0">
                <a:ea typeface="Calibri"/>
                <a:cs typeface="Calibri"/>
              </a:rPr>
              <a:t>100/20 = 5 pixels in phase</a:t>
            </a:r>
          </a:p>
          <a:p>
            <a:r>
              <a:rPr lang="en-US" dirty="0">
                <a:ea typeface="Calibri"/>
                <a:cs typeface="Calibri"/>
              </a:rPr>
              <a:t>Appears as stretch or compression in phase encode direction</a:t>
            </a:r>
          </a:p>
        </p:txBody>
      </p:sp>
      <p:pic>
        <p:nvPicPr>
          <p:cNvPr id="4" name="Picture 3" descr="A screenshot of a computer&#10;&#10;AI-generated content may be incorrect.">
            <a:extLst>
              <a:ext uri="{FF2B5EF4-FFF2-40B4-BE49-F238E27FC236}">
                <a16:creationId xmlns:a16="http://schemas.microsoft.com/office/drawing/2014/main" id="{9205F68C-BA38-97AE-290C-B3223A69E153}"/>
              </a:ext>
            </a:extLst>
          </p:cNvPr>
          <p:cNvPicPr>
            <a:picLocks noChangeAspect="1"/>
          </p:cNvPicPr>
          <p:nvPr/>
        </p:nvPicPr>
        <p:blipFill>
          <a:blip r:embed="rId2"/>
          <a:srcRect l="-641" t="52496" r="47801" b="19357"/>
          <a:stretch>
            <a:fillRect/>
          </a:stretch>
        </p:blipFill>
        <p:spPr>
          <a:xfrm>
            <a:off x="535409" y="3906777"/>
            <a:ext cx="5099438" cy="1819877"/>
          </a:xfrm>
          <a:prstGeom prst="rect">
            <a:avLst/>
          </a:prstGeom>
        </p:spPr>
      </p:pic>
      <p:cxnSp>
        <p:nvCxnSpPr>
          <p:cNvPr id="6" name="Straight Arrow Connector 5">
            <a:extLst>
              <a:ext uri="{FF2B5EF4-FFF2-40B4-BE49-F238E27FC236}">
                <a16:creationId xmlns:a16="http://schemas.microsoft.com/office/drawing/2014/main" id="{195EA5F1-D1CA-B342-98D9-2745355FFCC5}"/>
              </a:ext>
            </a:extLst>
          </p:cNvPr>
          <p:cNvCxnSpPr/>
          <p:nvPr/>
        </p:nvCxnSpPr>
        <p:spPr>
          <a:xfrm>
            <a:off x="1045976" y="5720394"/>
            <a:ext cx="164556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745EF0-0C67-256B-16F4-AD086F0752D1}"/>
              </a:ext>
            </a:extLst>
          </p:cNvPr>
          <p:cNvSpPr txBox="1"/>
          <p:nvPr/>
        </p:nvSpPr>
        <p:spPr>
          <a:xfrm>
            <a:off x="1126528" y="5695691"/>
            <a:ext cx="1480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a:t>
            </a:r>
            <a:r>
              <a:rPr lang="en-US" baseline="-25000" dirty="0">
                <a:ea typeface="Calibri"/>
                <a:cs typeface="Calibri"/>
              </a:rPr>
              <a:t>read</a:t>
            </a:r>
            <a:r>
              <a:rPr lang="en-US" dirty="0">
                <a:ea typeface="Calibri"/>
                <a:cs typeface="Calibri"/>
              </a:rPr>
              <a:t>~0.5 </a:t>
            </a:r>
            <a:r>
              <a:rPr lang="en-US" dirty="0" err="1">
                <a:ea typeface="Calibri"/>
                <a:cs typeface="Calibri"/>
              </a:rPr>
              <a:t>ms</a:t>
            </a:r>
            <a:endParaRPr lang="en-US" err="1">
              <a:ea typeface="Calibri"/>
              <a:cs typeface="Calibri"/>
            </a:endParaRPr>
          </a:p>
        </p:txBody>
      </p:sp>
      <p:sp>
        <p:nvSpPr>
          <p:cNvPr id="9" name="TextBox 8">
            <a:extLst>
              <a:ext uri="{FF2B5EF4-FFF2-40B4-BE49-F238E27FC236}">
                <a16:creationId xmlns:a16="http://schemas.microsoft.com/office/drawing/2014/main" id="{0A41DC15-4DC7-3F43-B0F4-9C4B4CC5FA33}"/>
              </a:ext>
            </a:extLst>
          </p:cNvPr>
          <p:cNvSpPr txBox="1"/>
          <p:nvPr/>
        </p:nvSpPr>
        <p:spPr>
          <a:xfrm rot="16200000">
            <a:off x="673" y="4669810"/>
            <a:ext cx="1480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a:t>
            </a:r>
            <a:r>
              <a:rPr lang="en-US" baseline="-25000" dirty="0">
                <a:ea typeface="Calibri"/>
                <a:cs typeface="Calibri"/>
              </a:rPr>
              <a:t>phase</a:t>
            </a:r>
            <a:r>
              <a:rPr lang="en-US" dirty="0">
                <a:ea typeface="Calibri"/>
                <a:cs typeface="Calibri"/>
              </a:rPr>
              <a:t>~50 </a:t>
            </a:r>
            <a:r>
              <a:rPr lang="en-US" dirty="0" err="1">
                <a:ea typeface="Calibri"/>
                <a:cs typeface="Calibri"/>
              </a:rPr>
              <a:t>ms</a:t>
            </a:r>
            <a:endParaRPr lang="en-US" err="1">
              <a:ea typeface="Calibri"/>
              <a:cs typeface="Calibri"/>
            </a:endParaRPr>
          </a:p>
        </p:txBody>
      </p:sp>
      <p:cxnSp>
        <p:nvCxnSpPr>
          <p:cNvPr id="10" name="Straight Arrow Connector 9">
            <a:extLst>
              <a:ext uri="{FF2B5EF4-FFF2-40B4-BE49-F238E27FC236}">
                <a16:creationId xmlns:a16="http://schemas.microsoft.com/office/drawing/2014/main" id="{9D10CEF3-16B5-F512-30D5-58D70FB095EF}"/>
              </a:ext>
            </a:extLst>
          </p:cNvPr>
          <p:cNvCxnSpPr>
            <a:cxnSpLocks/>
          </p:cNvCxnSpPr>
          <p:nvPr/>
        </p:nvCxnSpPr>
        <p:spPr>
          <a:xfrm>
            <a:off x="934087" y="4069685"/>
            <a:ext cx="1254" cy="156006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682A75-38E0-18FE-736C-CC4FE56504C4}"/>
              </a:ext>
            </a:extLst>
          </p:cNvPr>
          <p:cNvSpPr>
            <a:spLocks noGrp="1"/>
          </p:cNvSpPr>
          <p:nvPr>
            <p:ph type="sldNum" sz="quarter" idx="12"/>
          </p:nvPr>
        </p:nvSpPr>
        <p:spPr/>
        <p:txBody>
          <a:bodyPr/>
          <a:lstStyle/>
          <a:p>
            <a:fld id="{C4480B9F-7472-41D4-976E-7C2DC8934C50}" type="slidenum">
              <a:rPr lang="en-CA" smtClean="0"/>
              <a:t>45</a:t>
            </a:fld>
            <a:endParaRPr lang="en-US"/>
          </a:p>
        </p:txBody>
      </p:sp>
      <p:pic>
        <p:nvPicPr>
          <p:cNvPr id="7" name="Picture 6" descr="A screenshot of a computer&#10;&#10;AI-generated content may be incorrect.">
            <a:extLst>
              <a:ext uri="{FF2B5EF4-FFF2-40B4-BE49-F238E27FC236}">
                <a16:creationId xmlns:a16="http://schemas.microsoft.com/office/drawing/2014/main" id="{9BDEF317-04ED-798B-371B-BFAAA46E0630}"/>
              </a:ext>
            </a:extLst>
          </p:cNvPr>
          <p:cNvPicPr>
            <a:picLocks noChangeAspect="1"/>
          </p:cNvPicPr>
          <p:nvPr/>
        </p:nvPicPr>
        <p:blipFill>
          <a:blip r:embed="rId2"/>
          <a:srcRect r="47801" b="49308"/>
          <a:stretch>
            <a:fillRect/>
          </a:stretch>
        </p:blipFill>
        <p:spPr>
          <a:xfrm>
            <a:off x="554001" y="671037"/>
            <a:ext cx="4981440" cy="3355018"/>
          </a:xfrm>
          <a:prstGeom prst="rect">
            <a:avLst/>
          </a:prstGeom>
        </p:spPr>
      </p:pic>
      <p:graphicFrame>
        <p:nvGraphicFramePr>
          <p:cNvPr id="34" name="Diagram 33">
            <a:extLst>
              <a:ext uri="{FF2B5EF4-FFF2-40B4-BE49-F238E27FC236}">
                <a16:creationId xmlns:a16="http://schemas.microsoft.com/office/drawing/2014/main" id="{BD6BAC75-2AF1-2255-B160-25601A34EC09}"/>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Arrow: Chevron 44">
            <a:extLst>
              <a:ext uri="{FF2B5EF4-FFF2-40B4-BE49-F238E27FC236}">
                <a16:creationId xmlns:a16="http://schemas.microsoft.com/office/drawing/2014/main" id="{FEF98C23-F800-7F77-219A-7E534A261FAE}"/>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60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2A976-8960-30F6-F903-B60584345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ED18A-FCE6-73DD-2345-92A8EBA1F5CC}"/>
              </a:ext>
            </a:extLst>
          </p:cNvPr>
          <p:cNvSpPr>
            <a:spLocks noGrp="1"/>
          </p:cNvSpPr>
          <p:nvPr>
            <p:ph type="title"/>
          </p:nvPr>
        </p:nvSpPr>
        <p:spPr>
          <a:xfrm>
            <a:off x="609480" y="97984"/>
            <a:ext cx="10972440" cy="1142640"/>
          </a:xfrm>
        </p:spPr>
        <p:txBody>
          <a:bodyPr/>
          <a:lstStyle/>
          <a:p>
            <a:r>
              <a:rPr lang="en-US" dirty="0">
                <a:ea typeface="Calibri"/>
                <a:cs typeface="Calibri"/>
              </a:rPr>
              <a:t>EPI Artefacts: Susceptibility-based distortion</a:t>
            </a:r>
          </a:p>
        </p:txBody>
      </p:sp>
      <p:pic>
        <p:nvPicPr>
          <p:cNvPr id="4" name="Picture 3" descr="A screenshot of a computer&#10;&#10;AI-generated content may be incorrect.">
            <a:extLst>
              <a:ext uri="{FF2B5EF4-FFF2-40B4-BE49-F238E27FC236}">
                <a16:creationId xmlns:a16="http://schemas.microsoft.com/office/drawing/2014/main" id="{3CB980FC-5983-8AC0-DBD7-E65EAEB03D4B}"/>
              </a:ext>
            </a:extLst>
          </p:cNvPr>
          <p:cNvPicPr>
            <a:picLocks noChangeAspect="1"/>
          </p:cNvPicPr>
          <p:nvPr/>
        </p:nvPicPr>
        <p:blipFill>
          <a:blip r:embed="rId2"/>
          <a:srcRect l="-641" t="52496" r="47801" b="19357"/>
          <a:stretch>
            <a:fillRect/>
          </a:stretch>
        </p:blipFill>
        <p:spPr>
          <a:xfrm>
            <a:off x="535409" y="3906777"/>
            <a:ext cx="5099438" cy="1819877"/>
          </a:xfrm>
          <a:prstGeom prst="rect">
            <a:avLst/>
          </a:prstGeom>
        </p:spPr>
      </p:pic>
      <p:cxnSp>
        <p:nvCxnSpPr>
          <p:cNvPr id="6" name="Straight Arrow Connector 5">
            <a:extLst>
              <a:ext uri="{FF2B5EF4-FFF2-40B4-BE49-F238E27FC236}">
                <a16:creationId xmlns:a16="http://schemas.microsoft.com/office/drawing/2014/main" id="{B89CA6DB-FF2F-CA81-44AC-280445351772}"/>
              </a:ext>
            </a:extLst>
          </p:cNvPr>
          <p:cNvCxnSpPr/>
          <p:nvPr/>
        </p:nvCxnSpPr>
        <p:spPr>
          <a:xfrm>
            <a:off x="1045976" y="5720394"/>
            <a:ext cx="164556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36BFEC-DF02-AC05-45E8-DC1EE0884A50}"/>
              </a:ext>
            </a:extLst>
          </p:cNvPr>
          <p:cNvSpPr txBox="1"/>
          <p:nvPr/>
        </p:nvSpPr>
        <p:spPr>
          <a:xfrm>
            <a:off x="1126528" y="5695691"/>
            <a:ext cx="1480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a:t>
            </a:r>
            <a:r>
              <a:rPr lang="en-US" baseline="-25000" dirty="0">
                <a:ea typeface="Calibri"/>
                <a:cs typeface="Calibri"/>
              </a:rPr>
              <a:t>read</a:t>
            </a:r>
            <a:r>
              <a:rPr lang="en-US" dirty="0">
                <a:ea typeface="Calibri"/>
                <a:cs typeface="Calibri"/>
              </a:rPr>
              <a:t>~0.5 </a:t>
            </a:r>
            <a:r>
              <a:rPr lang="en-US" dirty="0" err="1">
                <a:ea typeface="Calibri"/>
                <a:cs typeface="Calibri"/>
              </a:rPr>
              <a:t>ms</a:t>
            </a:r>
            <a:endParaRPr lang="en-US" err="1">
              <a:ea typeface="Calibri"/>
              <a:cs typeface="Calibri"/>
            </a:endParaRPr>
          </a:p>
        </p:txBody>
      </p:sp>
      <p:sp>
        <p:nvSpPr>
          <p:cNvPr id="9" name="TextBox 8">
            <a:extLst>
              <a:ext uri="{FF2B5EF4-FFF2-40B4-BE49-F238E27FC236}">
                <a16:creationId xmlns:a16="http://schemas.microsoft.com/office/drawing/2014/main" id="{B86F8410-FC5B-7220-F9C8-A691CE56EA2F}"/>
              </a:ext>
            </a:extLst>
          </p:cNvPr>
          <p:cNvSpPr txBox="1"/>
          <p:nvPr/>
        </p:nvSpPr>
        <p:spPr>
          <a:xfrm rot="16200000">
            <a:off x="673" y="4669810"/>
            <a:ext cx="1480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a:t>
            </a:r>
            <a:r>
              <a:rPr lang="en-US" baseline="-25000" dirty="0">
                <a:ea typeface="Calibri"/>
                <a:cs typeface="Calibri"/>
              </a:rPr>
              <a:t>phase</a:t>
            </a:r>
            <a:r>
              <a:rPr lang="en-US" dirty="0">
                <a:ea typeface="Calibri"/>
                <a:cs typeface="Calibri"/>
              </a:rPr>
              <a:t>~50 </a:t>
            </a:r>
            <a:r>
              <a:rPr lang="en-US" dirty="0" err="1">
                <a:ea typeface="Calibri"/>
                <a:cs typeface="Calibri"/>
              </a:rPr>
              <a:t>ms</a:t>
            </a:r>
            <a:endParaRPr lang="en-US" err="1">
              <a:ea typeface="Calibri"/>
              <a:cs typeface="Calibri"/>
            </a:endParaRPr>
          </a:p>
        </p:txBody>
      </p:sp>
      <p:cxnSp>
        <p:nvCxnSpPr>
          <p:cNvPr id="10" name="Straight Arrow Connector 9">
            <a:extLst>
              <a:ext uri="{FF2B5EF4-FFF2-40B4-BE49-F238E27FC236}">
                <a16:creationId xmlns:a16="http://schemas.microsoft.com/office/drawing/2014/main" id="{BDF88CBA-6373-40BA-755E-BED2795BFFC5}"/>
              </a:ext>
            </a:extLst>
          </p:cNvPr>
          <p:cNvCxnSpPr>
            <a:cxnSpLocks/>
          </p:cNvCxnSpPr>
          <p:nvPr/>
        </p:nvCxnSpPr>
        <p:spPr>
          <a:xfrm>
            <a:off x="934087" y="4069685"/>
            <a:ext cx="1254" cy="156006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6FA5AF3-41C5-9828-9C83-03E5D5638D99}"/>
              </a:ext>
            </a:extLst>
          </p:cNvPr>
          <p:cNvSpPr>
            <a:spLocks noGrp="1"/>
          </p:cNvSpPr>
          <p:nvPr>
            <p:ph type="sldNum" sz="quarter" idx="12"/>
          </p:nvPr>
        </p:nvSpPr>
        <p:spPr/>
        <p:txBody>
          <a:bodyPr/>
          <a:lstStyle/>
          <a:p>
            <a:fld id="{C4480B9F-7472-41D4-976E-7C2DC8934C50}" type="slidenum">
              <a:rPr lang="en-CA" smtClean="0"/>
              <a:t>46</a:t>
            </a:fld>
            <a:endParaRPr lang="en-US"/>
          </a:p>
        </p:txBody>
      </p:sp>
      <p:pic>
        <p:nvPicPr>
          <p:cNvPr id="7" name="Picture 6" descr="A screenshot of a computer&#10;&#10;AI-generated content may be incorrect.">
            <a:extLst>
              <a:ext uri="{FF2B5EF4-FFF2-40B4-BE49-F238E27FC236}">
                <a16:creationId xmlns:a16="http://schemas.microsoft.com/office/drawing/2014/main" id="{0018D642-9649-EB7F-EAE1-BE4F033E37A8}"/>
              </a:ext>
            </a:extLst>
          </p:cNvPr>
          <p:cNvPicPr>
            <a:picLocks noChangeAspect="1"/>
          </p:cNvPicPr>
          <p:nvPr/>
        </p:nvPicPr>
        <p:blipFill>
          <a:blip r:embed="rId2"/>
          <a:srcRect r="47801" b="49308"/>
          <a:stretch>
            <a:fillRect/>
          </a:stretch>
        </p:blipFill>
        <p:spPr>
          <a:xfrm>
            <a:off x="554001" y="671037"/>
            <a:ext cx="4981440" cy="3355018"/>
          </a:xfrm>
          <a:prstGeom prst="rect">
            <a:avLst/>
          </a:prstGeom>
        </p:spPr>
      </p:pic>
      <p:graphicFrame>
        <p:nvGraphicFramePr>
          <p:cNvPr id="34" name="Diagram 33">
            <a:extLst>
              <a:ext uri="{FF2B5EF4-FFF2-40B4-BE49-F238E27FC236}">
                <a16:creationId xmlns:a16="http://schemas.microsoft.com/office/drawing/2014/main" id="{1C8C8EBD-C055-0A38-7F25-88A279D84E52}"/>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Arrow: Chevron 44">
            <a:extLst>
              <a:ext uri="{FF2B5EF4-FFF2-40B4-BE49-F238E27FC236}">
                <a16:creationId xmlns:a16="http://schemas.microsoft.com/office/drawing/2014/main" id="{E85C680B-9F1A-509D-B275-6EF48F55F57E}"/>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ontent Placeholder 2">
            <a:extLst>
              <a:ext uri="{FF2B5EF4-FFF2-40B4-BE49-F238E27FC236}">
                <a16:creationId xmlns:a16="http://schemas.microsoft.com/office/drawing/2014/main" id="{A806CE8E-ECC6-362B-A66F-A4A99BBE856C}"/>
              </a:ext>
            </a:extLst>
          </p:cNvPr>
          <p:cNvSpPr txBox="1">
            <a:spLocks/>
          </p:cNvSpPr>
          <p:nvPr/>
        </p:nvSpPr>
        <p:spPr>
          <a:xfrm>
            <a:off x="5688478" y="867926"/>
            <a:ext cx="6166611" cy="4845942"/>
          </a:xfrm>
          <a:prstGeom prst="rect">
            <a:avLst/>
          </a:prstGeom>
          <a:noFill/>
          <a:ln w="0">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Calibri"/>
                <a:cs typeface="Calibri"/>
              </a:rPr>
              <a:t>Fixes</a:t>
            </a:r>
          </a:p>
          <a:p>
            <a:r>
              <a:rPr lang="en-US" dirty="0">
                <a:ea typeface="Calibri"/>
                <a:cs typeface="Calibri"/>
              </a:rPr>
              <a:t>Reduce susceptibility</a:t>
            </a:r>
          </a:p>
          <a:p>
            <a:pPr lvl="1">
              <a:buFont typeface="Courier New" panose="020B0604020202020204" pitchFamily="34" charset="0"/>
              <a:buChar char="o"/>
            </a:pPr>
            <a:r>
              <a:rPr lang="en-US" dirty="0">
                <a:ea typeface="Calibri"/>
                <a:cs typeface="Calibri"/>
              </a:rPr>
              <a:t>Shimming</a:t>
            </a:r>
          </a:p>
          <a:p>
            <a:pPr lvl="1">
              <a:buFont typeface="Courier New" panose="020B0604020202020204" pitchFamily="34" charset="0"/>
              <a:buChar char="o"/>
            </a:pPr>
            <a:r>
              <a:rPr lang="en-US" dirty="0">
                <a:ea typeface="Calibri"/>
                <a:cs typeface="Calibri"/>
              </a:rPr>
              <a:t>Thinner slices</a:t>
            </a:r>
          </a:p>
          <a:p>
            <a:r>
              <a:rPr lang="en-US" dirty="0">
                <a:ea typeface="Calibri"/>
                <a:cs typeface="Calibri"/>
              </a:rPr>
              <a:t>Correct for susceptibility</a:t>
            </a:r>
          </a:p>
          <a:p>
            <a:pPr lvl="1">
              <a:buFont typeface="Courier New" panose="020B0604020202020204" pitchFamily="34" charset="0"/>
              <a:buChar char="o"/>
            </a:pPr>
            <a:r>
              <a:rPr lang="en-US" dirty="0">
                <a:ea typeface="Calibri"/>
                <a:cs typeface="Calibri"/>
              </a:rPr>
              <a:t>Acquire a B0 map and correct in post-processing or use to shim</a:t>
            </a:r>
          </a:p>
          <a:p>
            <a:pPr lvl="1">
              <a:buFont typeface="Courier New" panose="020B0604020202020204" pitchFamily="34" charset="0"/>
              <a:buChar char="o"/>
            </a:pPr>
            <a:r>
              <a:rPr lang="en-US" dirty="0">
                <a:ea typeface="Calibri"/>
                <a:cs typeface="Calibri"/>
              </a:rPr>
              <a:t>Acquire an image with "reverse blip"</a:t>
            </a:r>
          </a:p>
          <a:p>
            <a:r>
              <a:rPr lang="en-US" dirty="0">
                <a:ea typeface="Calibri"/>
                <a:cs typeface="Calibri"/>
              </a:rPr>
              <a:t>Reduce # phase encodes</a:t>
            </a:r>
          </a:p>
          <a:p>
            <a:pPr lvl="1">
              <a:buFont typeface="Courier New" panose="020B0604020202020204" pitchFamily="34" charset="0"/>
              <a:buChar char="o"/>
            </a:pPr>
            <a:r>
              <a:rPr lang="en-US" dirty="0">
                <a:ea typeface="Calibri"/>
                <a:cs typeface="Calibri"/>
              </a:rPr>
              <a:t>Partial Fourier</a:t>
            </a:r>
          </a:p>
          <a:p>
            <a:pPr lvl="1">
              <a:buFont typeface="Courier New" panose="020B0604020202020204" pitchFamily="34" charset="0"/>
              <a:buChar char="o"/>
            </a:pPr>
            <a:r>
              <a:rPr lang="en-US" dirty="0">
                <a:ea typeface="Calibri"/>
                <a:cs typeface="Calibri"/>
              </a:rPr>
              <a:t>Parallel imaging</a:t>
            </a:r>
          </a:p>
          <a:p>
            <a:pPr lvl="1">
              <a:buFont typeface="Courier New" panose="020B0604020202020204" pitchFamily="34" charset="0"/>
              <a:buChar char="o"/>
            </a:pPr>
            <a:r>
              <a:rPr lang="en-US" dirty="0">
                <a:ea typeface="Calibri"/>
                <a:cs typeface="Calibri"/>
              </a:rPr>
              <a:t>Choose the "right" phase encode direction</a:t>
            </a:r>
          </a:p>
        </p:txBody>
      </p:sp>
    </p:spTree>
    <p:extLst>
      <p:ext uri="{BB962C8B-B14F-4D97-AF65-F5344CB8AC3E}">
        <p14:creationId xmlns:p14="http://schemas.microsoft.com/office/powerpoint/2010/main" val="3388245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C706-57EE-9969-AE8C-FED541281E05}"/>
              </a:ext>
            </a:extLst>
          </p:cNvPr>
          <p:cNvSpPr>
            <a:spLocks noGrp="1"/>
          </p:cNvSpPr>
          <p:nvPr>
            <p:ph type="title"/>
          </p:nvPr>
        </p:nvSpPr>
        <p:spPr/>
        <p:txBody>
          <a:bodyPr/>
          <a:lstStyle/>
          <a:p>
            <a:r>
              <a:rPr lang="en-US" dirty="0">
                <a:ea typeface="Calibri"/>
                <a:cs typeface="Calibri"/>
              </a:rPr>
              <a:t>Chemical Shift Artefact</a:t>
            </a:r>
          </a:p>
        </p:txBody>
      </p:sp>
      <p:sp>
        <p:nvSpPr>
          <p:cNvPr id="3" name="Content Placeholder 2">
            <a:extLst>
              <a:ext uri="{FF2B5EF4-FFF2-40B4-BE49-F238E27FC236}">
                <a16:creationId xmlns:a16="http://schemas.microsoft.com/office/drawing/2014/main" id="{2494DBD3-6C62-60C1-3C8A-78F5866579BE}"/>
              </a:ext>
            </a:extLst>
          </p:cNvPr>
          <p:cNvSpPr>
            <a:spLocks noGrp="1"/>
          </p:cNvSpPr>
          <p:nvPr>
            <p:ph idx="1"/>
          </p:nvPr>
        </p:nvSpPr>
        <p:spPr>
          <a:xfrm>
            <a:off x="6446687" y="1427672"/>
            <a:ext cx="5135233" cy="4698088"/>
          </a:xfrm>
        </p:spPr>
        <p:txBody>
          <a:bodyPr>
            <a:normAutofit lnSpcReduction="10000"/>
          </a:bodyPr>
          <a:lstStyle/>
          <a:p>
            <a:r>
              <a:rPr lang="en-US" dirty="0">
                <a:ea typeface="Calibri"/>
                <a:cs typeface="Calibri"/>
              </a:rPr>
              <a:t>Fat is shifted 3.5 ppm from water, about 450 Hz at 3 T</a:t>
            </a:r>
          </a:p>
          <a:p>
            <a:r>
              <a:rPr lang="en-US" dirty="0">
                <a:ea typeface="Calibri"/>
                <a:cs typeface="Calibri"/>
              </a:rPr>
              <a:t>For readout bandwidth of 2000 Hz/</a:t>
            </a:r>
            <a:r>
              <a:rPr lang="en-US" dirty="0" err="1">
                <a:ea typeface="Calibri"/>
                <a:cs typeface="Calibri"/>
              </a:rPr>
              <a:t>px</a:t>
            </a:r>
            <a:r>
              <a:rPr lang="en-US" dirty="0">
                <a:ea typeface="Calibri"/>
                <a:cs typeface="Calibri"/>
              </a:rPr>
              <a:t>, this is 0.2 pixels</a:t>
            </a:r>
          </a:p>
          <a:p>
            <a:r>
              <a:rPr lang="en-US" dirty="0">
                <a:ea typeface="Calibri"/>
                <a:cs typeface="Calibri"/>
              </a:rPr>
              <a:t>For phase bandwidth of 20 Hz/</a:t>
            </a:r>
            <a:r>
              <a:rPr lang="en-US" err="1">
                <a:ea typeface="Calibri"/>
                <a:cs typeface="Calibri"/>
              </a:rPr>
              <a:t>px</a:t>
            </a:r>
            <a:r>
              <a:rPr lang="en-US" dirty="0">
                <a:ea typeface="Calibri"/>
                <a:cs typeface="Calibri"/>
              </a:rPr>
              <a:t>, this is 22 pixels</a:t>
            </a:r>
          </a:p>
          <a:p>
            <a:r>
              <a:rPr lang="en-US" dirty="0">
                <a:ea typeface="Calibri"/>
                <a:cs typeface="Calibri"/>
              </a:rPr>
              <a:t>Fat signal attenuates less than water, so artefact may be more obvious in DWI than unweighted image.</a:t>
            </a:r>
          </a:p>
          <a:p>
            <a:r>
              <a:rPr lang="en-US" dirty="0">
                <a:ea typeface="Calibri"/>
                <a:cs typeface="Calibri"/>
              </a:rPr>
              <a:t>Use scanner fat saturation</a:t>
            </a:r>
          </a:p>
        </p:txBody>
      </p:sp>
      <p:pic>
        <p:nvPicPr>
          <p:cNvPr id="4" name="Picture 3">
            <a:extLst>
              <a:ext uri="{FF2B5EF4-FFF2-40B4-BE49-F238E27FC236}">
                <a16:creationId xmlns:a16="http://schemas.microsoft.com/office/drawing/2014/main" id="{5CC2D5B8-2F58-86A5-0608-753338857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91" y="1517730"/>
            <a:ext cx="6261191" cy="3837496"/>
          </a:xfrm>
          <a:prstGeom prst="rect">
            <a:avLst/>
          </a:prstGeom>
        </p:spPr>
      </p:pic>
      <p:cxnSp>
        <p:nvCxnSpPr>
          <p:cNvPr id="6" name="Straight Arrow Connector 5">
            <a:extLst>
              <a:ext uri="{FF2B5EF4-FFF2-40B4-BE49-F238E27FC236}">
                <a16:creationId xmlns:a16="http://schemas.microsoft.com/office/drawing/2014/main" id="{F2A6050D-8B21-5842-7895-29A1DC4A8760}"/>
              </a:ext>
            </a:extLst>
          </p:cNvPr>
          <p:cNvCxnSpPr/>
          <p:nvPr/>
        </p:nvCxnSpPr>
        <p:spPr>
          <a:xfrm flipH="1">
            <a:off x="2289599" y="4986736"/>
            <a:ext cx="612360" cy="144974"/>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1D1B6F4D-53CB-C34B-6310-8F409F2027DD}"/>
              </a:ext>
            </a:extLst>
          </p:cNvPr>
          <p:cNvSpPr/>
          <p:nvPr/>
        </p:nvSpPr>
        <p:spPr>
          <a:xfrm>
            <a:off x="2815695" y="4540648"/>
            <a:ext cx="1666294" cy="36102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spcBef>
                <a:spcPts val="600"/>
              </a:spcBef>
            </a:pPr>
            <a:r>
              <a:rPr lang="en-US" sz="2400" dirty="0">
                <a:solidFill>
                  <a:srgbClr val="FF6600"/>
                </a:solidFill>
              </a:rPr>
              <a:t>Chemical shift</a:t>
            </a:r>
            <a:endParaRPr lang="en-US" sz="2400" baseline="-25000" dirty="0">
              <a:solidFill>
                <a:srgbClr val="FF6600"/>
              </a:solidFill>
            </a:endParaRPr>
          </a:p>
        </p:txBody>
      </p:sp>
      <p:sp>
        <p:nvSpPr>
          <p:cNvPr id="5" name="Slide Number Placeholder 4">
            <a:extLst>
              <a:ext uri="{FF2B5EF4-FFF2-40B4-BE49-F238E27FC236}">
                <a16:creationId xmlns:a16="http://schemas.microsoft.com/office/drawing/2014/main" id="{F5922D37-70F4-D45E-EEB1-1431582475D2}"/>
              </a:ext>
            </a:extLst>
          </p:cNvPr>
          <p:cNvSpPr>
            <a:spLocks noGrp="1"/>
          </p:cNvSpPr>
          <p:nvPr>
            <p:ph type="sldNum" sz="quarter" idx="12"/>
          </p:nvPr>
        </p:nvSpPr>
        <p:spPr/>
        <p:txBody>
          <a:bodyPr/>
          <a:lstStyle/>
          <a:p>
            <a:fld id="{C4480B9F-7472-41D4-976E-7C2DC8934C50}" type="slidenum">
              <a:rPr lang="en-CA" smtClean="0"/>
              <a:t>47</a:t>
            </a:fld>
            <a:endParaRPr lang="en-US"/>
          </a:p>
        </p:txBody>
      </p:sp>
      <p:graphicFrame>
        <p:nvGraphicFramePr>
          <p:cNvPr id="9" name="Diagram 8">
            <a:extLst>
              <a:ext uri="{FF2B5EF4-FFF2-40B4-BE49-F238E27FC236}">
                <a16:creationId xmlns:a16="http://schemas.microsoft.com/office/drawing/2014/main" id="{AB2435B1-0065-2D2B-CD09-6773984B98FC}"/>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Arrow: Chevron 19">
            <a:extLst>
              <a:ext uri="{FF2B5EF4-FFF2-40B4-BE49-F238E27FC236}">
                <a16:creationId xmlns:a16="http://schemas.microsoft.com/office/drawing/2014/main" id="{838BC3C2-D014-A33E-2B01-BA791ABF961C}"/>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6614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98617-4F42-E501-CB9F-9AE366039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4D524-E171-EE95-B71E-5428CE8C8F65}"/>
              </a:ext>
            </a:extLst>
          </p:cNvPr>
          <p:cNvSpPr>
            <a:spLocks noGrp="1"/>
          </p:cNvSpPr>
          <p:nvPr>
            <p:ph type="title"/>
          </p:nvPr>
        </p:nvSpPr>
        <p:spPr/>
        <p:txBody>
          <a:bodyPr/>
          <a:lstStyle/>
          <a:p>
            <a:r>
              <a:rPr lang="en-US" dirty="0">
                <a:ea typeface="Calibri"/>
                <a:cs typeface="Calibri"/>
              </a:rPr>
              <a:t>Eddy current distortions</a:t>
            </a:r>
          </a:p>
        </p:txBody>
      </p:sp>
      <p:sp>
        <p:nvSpPr>
          <p:cNvPr id="3" name="Content Placeholder 2">
            <a:extLst>
              <a:ext uri="{FF2B5EF4-FFF2-40B4-BE49-F238E27FC236}">
                <a16:creationId xmlns:a16="http://schemas.microsoft.com/office/drawing/2014/main" id="{C1584B74-91B2-74BC-4140-CFAEF0828F98}"/>
              </a:ext>
            </a:extLst>
          </p:cNvPr>
          <p:cNvSpPr>
            <a:spLocks noGrp="1"/>
          </p:cNvSpPr>
          <p:nvPr>
            <p:ph idx="1"/>
          </p:nvPr>
        </p:nvSpPr>
        <p:spPr>
          <a:xfrm>
            <a:off x="5972234" y="1235765"/>
            <a:ext cx="5609686" cy="4525560"/>
          </a:xfrm>
        </p:spPr>
        <p:txBody>
          <a:bodyPr/>
          <a:lstStyle/>
          <a:p>
            <a:r>
              <a:rPr lang="en-US" dirty="0">
                <a:ea typeface="Calibri"/>
                <a:cs typeface="Calibri"/>
              </a:rPr>
              <a:t>Turning on and off gradients induces eddy currents, changes effective gradient</a:t>
            </a:r>
          </a:p>
          <a:p>
            <a:r>
              <a:rPr lang="en-US" dirty="0">
                <a:ea typeface="Calibri"/>
                <a:cs typeface="Calibri"/>
              </a:rPr>
              <a:t>Two problems:</a:t>
            </a:r>
          </a:p>
          <a:p>
            <a:pPr marL="914400" lvl="1" indent="-457200">
              <a:buAutoNum type="arabicPeriod"/>
            </a:pPr>
            <a:r>
              <a:rPr lang="en-US" dirty="0">
                <a:ea typeface="Calibri"/>
                <a:cs typeface="Calibri"/>
              </a:rPr>
              <a:t>Diffusion gradients aren't what we plan (altered b-value)</a:t>
            </a:r>
          </a:p>
          <a:p>
            <a:pPr marL="914400" lvl="1" indent="-457200">
              <a:buAutoNum type="arabicPeriod"/>
            </a:pPr>
            <a:r>
              <a:rPr lang="en-US" dirty="0">
                <a:ea typeface="Calibri"/>
                <a:cs typeface="Calibri"/>
              </a:rPr>
              <a:t>EPI readout will not be as expected, creating artefacts</a:t>
            </a:r>
          </a:p>
          <a:p>
            <a:pPr marL="457200" indent="-457200"/>
            <a:r>
              <a:rPr lang="en-US" dirty="0">
                <a:ea typeface="Calibri"/>
                <a:cs typeface="Calibri"/>
              </a:rPr>
              <a:t>This effect will be worse for stronger diffusion gradients</a:t>
            </a:r>
          </a:p>
        </p:txBody>
      </p:sp>
      <p:pic>
        <p:nvPicPr>
          <p:cNvPr id="5" name="Picture 4" descr="A screenshot of a computer&#10;&#10;AI-generated content may be incorrect.">
            <a:extLst>
              <a:ext uri="{FF2B5EF4-FFF2-40B4-BE49-F238E27FC236}">
                <a16:creationId xmlns:a16="http://schemas.microsoft.com/office/drawing/2014/main" id="{296D7F6A-A751-F657-6AA3-16381D050CFC}"/>
              </a:ext>
            </a:extLst>
          </p:cNvPr>
          <p:cNvPicPr>
            <a:picLocks noChangeAspect="1"/>
          </p:cNvPicPr>
          <p:nvPr/>
        </p:nvPicPr>
        <p:blipFill>
          <a:blip r:embed="rId2"/>
          <a:srcRect r="37667" b="39236"/>
          <a:stretch>
            <a:fillRect/>
          </a:stretch>
        </p:blipFill>
        <p:spPr>
          <a:xfrm>
            <a:off x="-6111" y="1416844"/>
            <a:ext cx="6106902" cy="4167203"/>
          </a:xfrm>
          <a:prstGeom prst="rect">
            <a:avLst/>
          </a:prstGeom>
        </p:spPr>
      </p:pic>
      <p:sp>
        <p:nvSpPr>
          <p:cNvPr id="4" name="Slide Number Placeholder 3">
            <a:extLst>
              <a:ext uri="{FF2B5EF4-FFF2-40B4-BE49-F238E27FC236}">
                <a16:creationId xmlns:a16="http://schemas.microsoft.com/office/drawing/2014/main" id="{178B4A14-31B1-A526-80A2-FBB261B42636}"/>
              </a:ext>
            </a:extLst>
          </p:cNvPr>
          <p:cNvSpPr>
            <a:spLocks noGrp="1"/>
          </p:cNvSpPr>
          <p:nvPr>
            <p:ph type="sldNum" sz="quarter" idx="12"/>
          </p:nvPr>
        </p:nvSpPr>
        <p:spPr/>
        <p:txBody>
          <a:bodyPr/>
          <a:lstStyle/>
          <a:p>
            <a:fld id="{C4480B9F-7472-41D4-976E-7C2DC8934C50}" type="slidenum">
              <a:rPr lang="en-CA" smtClean="0"/>
              <a:t>48</a:t>
            </a:fld>
            <a:endParaRPr lang="en-US"/>
          </a:p>
        </p:txBody>
      </p:sp>
      <p:graphicFrame>
        <p:nvGraphicFramePr>
          <p:cNvPr id="7" name="Diagram 6">
            <a:extLst>
              <a:ext uri="{FF2B5EF4-FFF2-40B4-BE49-F238E27FC236}">
                <a16:creationId xmlns:a16="http://schemas.microsoft.com/office/drawing/2014/main" id="{E41995FE-E665-6DB8-D618-6EC21C44CC59}"/>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Arrow: Chevron 17">
            <a:extLst>
              <a:ext uri="{FF2B5EF4-FFF2-40B4-BE49-F238E27FC236}">
                <a16:creationId xmlns:a16="http://schemas.microsoft.com/office/drawing/2014/main" id="{9A584EEA-6D4A-53E2-F4AE-48E95E945AFC}"/>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461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90DB-33C2-AD50-87B4-9D9EC612F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00FF3-981C-CA16-1851-23CBF6383994}"/>
              </a:ext>
            </a:extLst>
          </p:cNvPr>
          <p:cNvSpPr>
            <a:spLocks noGrp="1"/>
          </p:cNvSpPr>
          <p:nvPr>
            <p:ph type="title"/>
          </p:nvPr>
        </p:nvSpPr>
        <p:spPr/>
        <p:txBody>
          <a:bodyPr/>
          <a:lstStyle/>
          <a:p>
            <a:r>
              <a:rPr lang="en-US" dirty="0">
                <a:ea typeface="Calibri"/>
                <a:cs typeface="Calibri"/>
              </a:rPr>
              <a:t>Eddy Current Distortions - Readout</a:t>
            </a:r>
          </a:p>
        </p:txBody>
      </p:sp>
      <p:sp>
        <p:nvSpPr>
          <p:cNvPr id="3" name="Content Placeholder 2">
            <a:extLst>
              <a:ext uri="{FF2B5EF4-FFF2-40B4-BE49-F238E27FC236}">
                <a16:creationId xmlns:a16="http://schemas.microsoft.com/office/drawing/2014/main" id="{1A293EAB-2153-04B3-D0AF-595206C473AD}"/>
              </a:ext>
            </a:extLst>
          </p:cNvPr>
          <p:cNvSpPr>
            <a:spLocks noGrp="1"/>
          </p:cNvSpPr>
          <p:nvPr>
            <p:ph idx="1"/>
          </p:nvPr>
        </p:nvSpPr>
        <p:spPr>
          <a:xfrm>
            <a:off x="9294078" y="3338512"/>
            <a:ext cx="1859218" cy="525061"/>
          </a:xfrm>
        </p:spPr>
        <p:txBody>
          <a:bodyPr/>
          <a:lstStyle/>
          <a:p>
            <a:pPr marL="0" indent="0" algn="ctr">
              <a:buNone/>
            </a:pPr>
            <a:r>
              <a:rPr lang="en-US" dirty="0">
                <a:ea typeface="Calibri"/>
                <a:cs typeface="Calibri"/>
              </a:rPr>
              <a:t>Shear</a:t>
            </a:r>
          </a:p>
        </p:txBody>
      </p:sp>
      <p:pic>
        <p:nvPicPr>
          <p:cNvPr id="4" name="Picture 3" descr="A screenshot of a computer&#10;&#10;AI-generated content may be incorrect.">
            <a:extLst>
              <a:ext uri="{FF2B5EF4-FFF2-40B4-BE49-F238E27FC236}">
                <a16:creationId xmlns:a16="http://schemas.microsoft.com/office/drawing/2014/main" id="{C84B83AA-63AC-458D-E370-00A45DAEA518}"/>
              </a:ext>
            </a:extLst>
          </p:cNvPr>
          <p:cNvPicPr>
            <a:picLocks noChangeAspect="1"/>
          </p:cNvPicPr>
          <p:nvPr/>
        </p:nvPicPr>
        <p:blipFill>
          <a:blip r:embed="rId2"/>
          <a:srcRect l="2187" t="60590" r="48117" b="8827"/>
          <a:stretch>
            <a:fillRect/>
          </a:stretch>
        </p:blipFill>
        <p:spPr>
          <a:xfrm>
            <a:off x="6281397" y="1416844"/>
            <a:ext cx="4868818" cy="209737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8F0304A1-E2DC-51C9-FE67-D42A149EE04F}"/>
              </a:ext>
            </a:extLst>
          </p:cNvPr>
          <p:cNvPicPr>
            <a:picLocks noChangeAspect="1"/>
          </p:cNvPicPr>
          <p:nvPr/>
        </p:nvPicPr>
        <p:blipFill>
          <a:blip r:embed="rId2"/>
          <a:srcRect r="37667" b="39583"/>
          <a:stretch>
            <a:fillRect/>
          </a:stretch>
        </p:blipFill>
        <p:spPr>
          <a:xfrm>
            <a:off x="4583" y="1417045"/>
            <a:ext cx="6106853" cy="4143378"/>
          </a:xfrm>
          <a:prstGeom prst="rect">
            <a:avLst/>
          </a:prstGeom>
        </p:spPr>
      </p:pic>
      <p:sp>
        <p:nvSpPr>
          <p:cNvPr id="7" name="Rectangle 6">
            <a:extLst>
              <a:ext uri="{FF2B5EF4-FFF2-40B4-BE49-F238E27FC236}">
                <a16:creationId xmlns:a16="http://schemas.microsoft.com/office/drawing/2014/main" id="{B512781C-10A6-0A35-8E31-FF132368485E}"/>
              </a:ext>
            </a:extLst>
          </p:cNvPr>
          <p:cNvSpPr/>
          <p:nvPr/>
        </p:nvSpPr>
        <p:spPr>
          <a:xfrm>
            <a:off x="9169830" y="1175288"/>
            <a:ext cx="2273084" cy="2686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1E54DF6-1F48-A822-6EE7-4FE830BF10E1}"/>
              </a:ext>
            </a:extLst>
          </p:cNvPr>
          <p:cNvSpPr>
            <a:spLocks noGrp="1"/>
          </p:cNvSpPr>
          <p:nvPr>
            <p:ph type="sldNum" sz="quarter" idx="12"/>
          </p:nvPr>
        </p:nvSpPr>
        <p:spPr/>
        <p:txBody>
          <a:bodyPr/>
          <a:lstStyle/>
          <a:p>
            <a:fld id="{C4480B9F-7472-41D4-976E-7C2DC8934C50}" type="slidenum">
              <a:rPr lang="en-CA" smtClean="0"/>
              <a:t>49</a:t>
            </a:fld>
            <a:endParaRPr lang="en-US"/>
          </a:p>
        </p:txBody>
      </p:sp>
      <p:graphicFrame>
        <p:nvGraphicFramePr>
          <p:cNvPr id="9" name="Diagram 8">
            <a:extLst>
              <a:ext uri="{FF2B5EF4-FFF2-40B4-BE49-F238E27FC236}">
                <a16:creationId xmlns:a16="http://schemas.microsoft.com/office/drawing/2014/main" id="{F26AB469-2C82-C3B4-5277-3FFCF1B81A1F}"/>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Arrow: Chevron 19">
            <a:extLst>
              <a:ext uri="{FF2B5EF4-FFF2-40B4-BE49-F238E27FC236}">
                <a16:creationId xmlns:a16="http://schemas.microsoft.com/office/drawing/2014/main" id="{9AA0D377-B746-6F61-F091-24689F2B4BA5}"/>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30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2A76-2109-69FE-C9BF-5050569EBC01}"/>
              </a:ext>
            </a:extLst>
          </p:cNvPr>
          <p:cNvSpPr>
            <a:spLocks noGrp="1"/>
          </p:cNvSpPr>
          <p:nvPr>
            <p:ph type="title"/>
          </p:nvPr>
        </p:nvSpPr>
        <p:spPr/>
        <p:txBody>
          <a:bodyPr/>
          <a:lstStyle/>
          <a:p>
            <a:r>
              <a:rPr lang="en-US" dirty="0">
                <a:ea typeface="Calibri"/>
                <a:cs typeface="Calibri"/>
              </a:rPr>
              <a:t>MRI encodes spatial information using gradients</a:t>
            </a:r>
            <a:endParaRPr lang="en-US" dirty="0"/>
          </a:p>
        </p:txBody>
      </p:sp>
      <p:sp>
        <p:nvSpPr>
          <p:cNvPr id="7" name="PlaceHolder 2">
            <a:extLst>
              <a:ext uri="{FF2B5EF4-FFF2-40B4-BE49-F238E27FC236}">
                <a16:creationId xmlns:a16="http://schemas.microsoft.com/office/drawing/2014/main" id="{C08EC9DE-8F4F-F135-05DF-5D7BC2B76284}"/>
              </a:ext>
            </a:extLst>
          </p:cNvPr>
          <p:cNvSpPr>
            <a:spLocks noGrp="1"/>
          </p:cNvSpPr>
          <p:nvPr>
            <p:ph type="title"/>
          </p:nvPr>
        </p:nvSpPr>
        <p:spPr>
          <a:xfrm>
            <a:off x="609480" y="1659731"/>
            <a:ext cx="5384520" cy="4775591"/>
          </a:xfrm>
          <a:prstGeom prst="rect">
            <a:avLst/>
          </a:prstGeom>
          <a:noFill/>
          <a:ln w="0">
            <a:noFill/>
          </a:ln>
        </p:spPr>
        <p:txBody>
          <a:bodyPr lIns="91440" tIns="45720" rIns="91440" bIns="45720" anchor="t">
            <a:normAutofit/>
          </a:bodyPr>
          <a:lstStyle/>
          <a:p>
            <a:pPr marL="342900" indent="-342900">
              <a:lnSpc>
                <a:spcPct val="100000"/>
              </a:lnSpc>
              <a:spcBef>
                <a:spcPts val="561"/>
              </a:spcBef>
              <a:buClr>
                <a:srgbClr val="000000"/>
              </a:buClr>
              <a:buFont typeface="Arial"/>
              <a:buChar char="•"/>
            </a:pPr>
            <a:r>
              <a:rPr lang="en-US" sz="2500" b="0" strike="noStrike" spc="-1" dirty="0">
                <a:solidFill>
                  <a:schemeClr val="dk1"/>
                </a:solidFill>
                <a:latin typeface="Calibri"/>
              </a:rPr>
              <a:t>The </a:t>
            </a:r>
            <a:r>
              <a:rPr lang="en-US" sz="2500" b="1" spc="-1" dirty="0">
                <a:solidFill>
                  <a:schemeClr val="dk1"/>
                </a:solidFill>
                <a:latin typeface="Calibri"/>
              </a:rPr>
              <a:t>phase and readout</a:t>
            </a:r>
            <a:r>
              <a:rPr lang="en-US" sz="2500" b="1" strike="noStrike" spc="-1" dirty="0">
                <a:solidFill>
                  <a:schemeClr val="dk1"/>
                </a:solidFill>
                <a:latin typeface="Calibri"/>
              </a:rPr>
              <a:t> </a:t>
            </a:r>
            <a:r>
              <a:rPr lang="en-US" sz="2500" b="1" spc="-1" dirty="0">
                <a:solidFill>
                  <a:schemeClr val="dk1"/>
                </a:solidFill>
                <a:latin typeface="Calibri"/>
              </a:rPr>
              <a:t>gradients</a:t>
            </a:r>
            <a:r>
              <a:rPr lang="en-US" sz="2500" b="0" strike="noStrike" spc="-1" dirty="0">
                <a:solidFill>
                  <a:schemeClr val="dk1"/>
                </a:solidFill>
                <a:latin typeface="Calibri"/>
              </a:rPr>
              <a:t> encode spatial location</a:t>
            </a:r>
            <a:endParaRPr lang="en-US" sz="2500" spc="-1" dirty="0">
              <a:solidFill>
                <a:schemeClr val="dk1"/>
              </a:solidFill>
            </a:endParaRPr>
          </a:p>
          <a:p>
            <a:pPr marL="342900" indent="-342900">
              <a:lnSpc>
                <a:spcPct val="100000"/>
              </a:lnSpc>
              <a:spcBef>
                <a:spcPts val="561"/>
              </a:spcBef>
              <a:buClr>
                <a:srgbClr val="000000"/>
              </a:buClr>
              <a:buFont typeface="Arial"/>
              <a:buChar char="•"/>
            </a:pPr>
            <a:r>
              <a:rPr lang="en-US" sz="2500" spc="-1" dirty="0">
                <a:solidFill>
                  <a:schemeClr val="dk1"/>
                </a:solidFill>
                <a:latin typeface="Calibri"/>
              </a:rPr>
              <a:t>Acquire data in </a:t>
            </a:r>
            <a:r>
              <a:rPr lang="en-US" sz="2500" b="1" strike="noStrike" spc="-1" dirty="0">
                <a:solidFill>
                  <a:schemeClr val="dk1"/>
                </a:solidFill>
                <a:latin typeface="Calibri"/>
              </a:rPr>
              <a:t>k-space</a:t>
            </a:r>
            <a:endParaRPr lang="en-US" sz="2500" b="0" strike="noStrike" spc="-1" dirty="0">
              <a:solidFill>
                <a:schemeClr val="dk1"/>
              </a:solidFill>
              <a:latin typeface="Calibri"/>
              <a:ea typeface="Calibri"/>
              <a:cs typeface="Calibri"/>
            </a:endParaRPr>
          </a:p>
          <a:p>
            <a:pPr indent="0" defTabSz="914400">
              <a:lnSpc>
                <a:spcPct val="100000"/>
              </a:lnSpc>
              <a:spcBef>
                <a:spcPts val="561"/>
              </a:spcBef>
              <a:buNone/>
            </a:pPr>
            <a:endParaRPr lang="en-US" sz="2500" b="0" strike="noStrike" spc="-1">
              <a:solidFill>
                <a:schemeClr val="dk1"/>
              </a:solidFill>
              <a:latin typeface="Calibri"/>
            </a:endParaRPr>
          </a:p>
          <a:p>
            <a:pPr indent="0" defTabSz="914400">
              <a:lnSpc>
                <a:spcPct val="100000"/>
              </a:lnSpc>
              <a:spcBef>
                <a:spcPts val="561"/>
              </a:spcBef>
              <a:buNone/>
            </a:pPr>
            <a:endParaRPr lang="en-US" sz="2500" b="0" strike="noStrike" spc="-1">
              <a:solidFill>
                <a:schemeClr val="dk1"/>
              </a:solidFill>
              <a:latin typeface="Calibri"/>
            </a:endParaRPr>
          </a:p>
          <a:p>
            <a:pPr indent="0" defTabSz="914400">
              <a:lnSpc>
                <a:spcPct val="100000"/>
              </a:lnSpc>
              <a:spcBef>
                <a:spcPts val="561"/>
              </a:spcBef>
              <a:buNone/>
            </a:pPr>
            <a:endParaRPr lang="en-US" sz="2500" b="0" strike="noStrike" spc="-1">
              <a:solidFill>
                <a:schemeClr val="dk1"/>
              </a:solidFill>
              <a:latin typeface="Calibri"/>
            </a:endParaRPr>
          </a:p>
          <a:p>
            <a:pPr marL="342900" indent="-342900">
              <a:lnSpc>
                <a:spcPct val="100000"/>
              </a:lnSpc>
              <a:spcBef>
                <a:spcPts val="561"/>
              </a:spcBef>
              <a:buClr>
                <a:srgbClr val="000000"/>
              </a:buClr>
              <a:buFont typeface="Arial"/>
              <a:buChar char="•"/>
            </a:pPr>
            <a:r>
              <a:rPr lang="en-US" sz="2500" b="0" strike="noStrike" spc="-1" dirty="0">
                <a:solidFill>
                  <a:schemeClr val="dk1"/>
                </a:solidFill>
                <a:latin typeface="Calibri"/>
              </a:rPr>
              <a:t>Further out in k-space, higher spatial frequencies</a:t>
            </a:r>
            <a:endParaRPr lang="en-US" sz="2500" b="0" strike="noStrike" spc="-1" dirty="0">
              <a:solidFill>
                <a:schemeClr val="dk1"/>
              </a:solidFill>
              <a:latin typeface="Calibri"/>
              <a:ea typeface="Calibri"/>
              <a:cs typeface="Calibri"/>
            </a:endParaRPr>
          </a:p>
        </p:txBody>
      </p:sp>
      <p:sp>
        <p:nvSpPr>
          <p:cNvPr id="9" name="PlaceHolder 3">
            <a:extLst>
              <a:ext uri="{FF2B5EF4-FFF2-40B4-BE49-F238E27FC236}">
                <a16:creationId xmlns:a16="http://schemas.microsoft.com/office/drawing/2014/main" id="{331532DB-F416-E0B0-2922-CC582B21916F}"/>
              </a:ext>
            </a:extLst>
          </p:cNvPr>
          <p:cNvSpPr>
            <a:spLocks noGrp="1"/>
          </p:cNvSpPr>
          <p:nvPr>
            <p:ph type="title"/>
          </p:nvPr>
        </p:nvSpPr>
        <p:spPr>
          <a:xfrm>
            <a:off x="6197760" y="1668911"/>
            <a:ext cx="5387246" cy="4386106"/>
          </a:xfrm>
          <a:prstGeom prst="rect">
            <a:avLst/>
          </a:prstGeom>
          <a:noFill/>
          <a:ln w="0">
            <a:noFill/>
          </a:ln>
        </p:spPr>
        <p:txBody>
          <a:bodyPr lIns="91440" tIns="45720" rIns="91440" bIns="45720" anchor="t">
            <a:normAutofit fontScale="90000"/>
          </a:bodyPr>
          <a:lstStyle/>
          <a:p>
            <a:pPr marL="342900" indent="-342900" defTabSz="914400">
              <a:lnSpc>
                <a:spcPct val="100000"/>
              </a:lnSpc>
              <a:spcBef>
                <a:spcPts val="561"/>
              </a:spcBef>
              <a:buClr>
                <a:srgbClr val="000000"/>
              </a:buClr>
              <a:buFont typeface="Arial"/>
              <a:buChar char="•"/>
            </a:pPr>
            <a:r>
              <a:rPr lang="en-US" sz="2800" b="0" strike="noStrike" spc="-1" dirty="0">
                <a:solidFill>
                  <a:schemeClr val="dk1"/>
                </a:solidFill>
                <a:latin typeface="Calibri"/>
              </a:rPr>
              <a:t>The </a:t>
            </a:r>
            <a:r>
              <a:rPr lang="en-US" sz="2800" b="1" strike="noStrike" spc="-1" dirty="0">
                <a:solidFill>
                  <a:schemeClr val="dk1"/>
                </a:solidFill>
                <a:latin typeface="Calibri"/>
              </a:rPr>
              <a:t>diffusion gradients</a:t>
            </a:r>
            <a:r>
              <a:rPr lang="en-US" sz="2800" b="0" strike="noStrike" spc="-1" dirty="0">
                <a:solidFill>
                  <a:schemeClr val="dk1"/>
                </a:solidFill>
                <a:latin typeface="Calibri"/>
              </a:rPr>
              <a:t> encode spatial location</a:t>
            </a:r>
            <a:endParaRPr lang="en-US" sz="2800" dirty="0">
              <a:solidFill>
                <a:schemeClr val="dk1"/>
              </a:solidFill>
            </a:endParaRPr>
          </a:p>
          <a:p>
            <a:pPr marL="342900" indent="-342900">
              <a:lnSpc>
                <a:spcPct val="100000"/>
              </a:lnSpc>
              <a:spcBef>
                <a:spcPts val="561"/>
              </a:spcBef>
              <a:buClr>
                <a:srgbClr val="000000"/>
              </a:buClr>
              <a:buFont typeface="Arial"/>
              <a:buChar char="•"/>
            </a:pPr>
            <a:r>
              <a:rPr lang="en-US" sz="2800" spc="-1" dirty="0">
                <a:solidFill>
                  <a:schemeClr val="dk1"/>
                </a:solidFill>
                <a:latin typeface="Calibri"/>
              </a:rPr>
              <a:t>Acquire data in</a:t>
            </a:r>
            <a:r>
              <a:rPr lang="en-US" sz="2800" b="0" strike="noStrike" spc="-1" dirty="0">
                <a:solidFill>
                  <a:schemeClr val="dk1"/>
                </a:solidFill>
                <a:latin typeface="Calibri"/>
              </a:rPr>
              <a:t> </a:t>
            </a:r>
            <a:r>
              <a:rPr lang="en-US" sz="2800" b="1" strike="noStrike" spc="-1" dirty="0">
                <a:solidFill>
                  <a:schemeClr val="dk1"/>
                </a:solidFill>
                <a:latin typeface="Calibri"/>
              </a:rPr>
              <a:t>q-space</a:t>
            </a:r>
            <a:endParaRPr lang="en-US" sz="2800" b="0" strike="noStrike" spc="-1" dirty="0">
              <a:solidFill>
                <a:schemeClr val="dk1"/>
              </a:solidFill>
              <a:latin typeface="Calibri"/>
              <a:ea typeface="Calibri"/>
              <a:cs typeface="Calibri"/>
            </a:endParaRPr>
          </a:p>
          <a:p>
            <a:pPr indent="0" defTabSz="914400">
              <a:lnSpc>
                <a:spcPct val="100000"/>
              </a:lnSpc>
              <a:spcBef>
                <a:spcPts val="561"/>
              </a:spcBef>
              <a:buNone/>
            </a:pPr>
            <a:endParaRPr lang="en-US" sz="2800" b="0" strike="noStrike" spc="-1">
              <a:solidFill>
                <a:schemeClr val="dk1"/>
              </a:solidFill>
              <a:latin typeface="Calibri"/>
            </a:endParaRPr>
          </a:p>
          <a:p>
            <a:pPr indent="0" defTabSz="914400">
              <a:lnSpc>
                <a:spcPct val="100000"/>
              </a:lnSpc>
              <a:spcBef>
                <a:spcPts val="561"/>
              </a:spcBef>
              <a:buNone/>
            </a:pPr>
            <a:endParaRPr lang="en-US" sz="2800" b="0" strike="noStrike" spc="-1">
              <a:solidFill>
                <a:schemeClr val="dk1"/>
              </a:solidFill>
              <a:latin typeface="Calibri"/>
            </a:endParaRPr>
          </a:p>
          <a:p>
            <a:pPr indent="0" defTabSz="914400">
              <a:lnSpc>
                <a:spcPct val="100000"/>
              </a:lnSpc>
              <a:spcBef>
                <a:spcPts val="561"/>
              </a:spcBef>
              <a:buNone/>
            </a:pPr>
            <a:endParaRPr lang="en-US" sz="2800" b="0" strike="noStrike" spc="-1">
              <a:solidFill>
                <a:schemeClr val="dk1"/>
              </a:solidFill>
              <a:latin typeface="Calibri"/>
            </a:endParaRPr>
          </a:p>
          <a:p>
            <a:pPr marL="342900" indent="-342900">
              <a:lnSpc>
                <a:spcPct val="100000"/>
              </a:lnSpc>
              <a:spcBef>
                <a:spcPts val="561"/>
              </a:spcBef>
              <a:buClr>
                <a:srgbClr val="000000"/>
              </a:buClr>
              <a:buFont typeface="Arial,Sans-Serif"/>
              <a:buChar char="•"/>
            </a:pPr>
            <a:r>
              <a:rPr lang="en-US" sz="2800" b="0" strike="noStrike" spc="-1" dirty="0">
                <a:solidFill>
                  <a:schemeClr val="dk1"/>
                </a:solidFill>
                <a:latin typeface="Calibri"/>
              </a:rPr>
              <a:t>Further out in q-space, more sensitive to small </a:t>
            </a:r>
            <a:r>
              <a:rPr lang="en-US" sz="2800" spc="-1" dirty="0">
                <a:solidFill>
                  <a:schemeClr val="dk1"/>
                </a:solidFill>
                <a:latin typeface="Calibri"/>
              </a:rPr>
              <a:t>displacements</a:t>
            </a:r>
            <a:endParaRPr lang="en-US" sz="2800" spc="-1" dirty="0">
              <a:solidFill>
                <a:schemeClr val="dk1"/>
              </a:solidFill>
              <a:latin typeface="Calibri"/>
              <a:ea typeface="Calibri"/>
              <a:cs typeface="Calibri"/>
            </a:endParaRPr>
          </a:p>
          <a:p>
            <a:pPr marL="342900" indent="-342900">
              <a:lnSpc>
                <a:spcPct val="100000"/>
              </a:lnSpc>
              <a:spcBef>
                <a:spcPts val="561"/>
              </a:spcBef>
              <a:buFont typeface="Arial,Sans-Serif"/>
              <a:buChar char="•"/>
            </a:pPr>
            <a:r>
              <a:rPr lang="en-US" sz="2800" spc="-1" dirty="0">
                <a:solidFill>
                  <a:schemeClr val="dk1"/>
                </a:solidFill>
                <a:latin typeface="Calibri"/>
              </a:rPr>
              <a:t>But also dependence on diffusion time</a:t>
            </a:r>
            <a:endParaRPr lang="en-US" sz="2800" b="0" strike="noStrike" spc="-1" dirty="0">
              <a:solidFill>
                <a:schemeClr val="dk1"/>
              </a:solidFill>
              <a:latin typeface="Calibri"/>
              <a:ea typeface="Calibri"/>
              <a:cs typeface="Calibri"/>
            </a:endParaRPr>
          </a:p>
        </p:txBody>
      </p:sp>
      <p:sp>
        <p:nvSpPr>
          <p:cNvPr id="11" name="TextBox 4">
            <a:extLst>
              <a:ext uri="{FF2B5EF4-FFF2-40B4-BE49-F238E27FC236}">
                <a16:creationId xmlns:a16="http://schemas.microsoft.com/office/drawing/2014/main" id="{3608BC0A-D27A-999B-6079-965029684FA9}"/>
              </a:ext>
            </a:extLst>
          </p:cNvPr>
          <p:cNvSpPr/>
          <p:nvPr/>
        </p:nvSpPr>
        <p:spPr>
          <a:xfrm>
            <a:off x="2602800" y="1143000"/>
            <a:ext cx="1909440" cy="516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2800" b="1" u="sng" strike="noStrike" spc="-1">
                <a:solidFill>
                  <a:schemeClr val="dk1"/>
                </a:solidFill>
                <a:uFillTx/>
                <a:latin typeface="Calibri"/>
              </a:rPr>
              <a:t>For Imaging</a:t>
            </a:r>
            <a:endParaRPr lang="en-CA" sz="2800" b="0" strike="noStrike" spc="-1">
              <a:solidFill>
                <a:srgbClr val="000000"/>
              </a:solidFill>
              <a:latin typeface="Arial"/>
            </a:endParaRPr>
          </a:p>
        </p:txBody>
      </p:sp>
      <p:sp>
        <p:nvSpPr>
          <p:cNvPr id="13" name="TextBox 6">
            <a:extLst>
              <a:ext uri="{FF2B5EF4-FFF2-40B4-BE49-F238E27FC236}">
                <a16:creationId xmlns:a16="http://schemas.microsoft.com/office/drawing/2014/main" id="{AE2CE0CD-DDFC-042B-DB94-BEDC19D99E02}"/>
              </a:ext>
            </a:extLst>
          </p:cNvPr>
          <p:cNvSpPr/>
          <p:nvPr/>
        </p:nvSpPr>
        <p:spPr>
          <a:xfrm>
            <a:off x="7597440" y="1143000"/>
            <a:ext cx="2061720" cy="516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2800" b="1" u="sng" strike="noStrike" spc="-1">
                <a:solidFill>
                  <a:schemeClr val="dk1"/>
                </a:solidFill>
                <a:uFillTx/>
                <a:latin typeface="Calibri"/>
              </a:rPr>
              <a:t>For Diffusion</a:t>
            </a:r>
            <a:endParaRPr lang="en-CA" sz="2800" b="0" strike="noStrike" spc="-1">
              <a:solidFill>
                <a:srgbClr val="000000"/>
              </a:solidFill>
              <a:latin typeface="Arial"/>
            </a:endParaRPr>
          </a:p>
        </p:txBody>
      </p:sp>
      <p:pic>
        <p:nvPicPr>
          <p:cNvPr id="3" name="Picture 2">
            <a:extLst>
              <a:ext uri="{FF2B5EF4-FFF2-40B4-BE49-F238E27FC236}">
                <a16:creationId xmlns:a16="http://schemas.microsoft.com/office/drawing/2014/main" id="{8E844BB6-53E0-D54E-3525-91947D50D096}"/>
              </a:ext>
            </a:extLst>
          </p:cNvPr>
          <p:cNvPicPr>
            <a:picLocks noChangeAspect="1"/>
          </p:cNvPicPr>
          <p:nvPr/>
        </p:nvPicPr>
        <p:blipFill>
          <a:blip r:embed="rId2"/>
          <a:stretch>
            <a:fillRect/>
          </a:stretch>
        </p:blipFill>
        <p:spPr>
          <a:xfrm>
            <a:off x="1303337" y="3755075"/>
            <a:ext cx="2607010" cy="545466"/>
          </a:xfrm>
          <a:prstGeom prst="rect">
            <a:avLst/>
          </a:prstGeom>
        </p:spPr>
      </p:pic>
      <p:pic>
        <p:nvPicPr>
          <p:cNvPr id="4" name="Picture 3">
            <a:extLst>
              <a:ext uri="{FF2B5EF4-FFF2-40B4-BE49-F238E27FC236}">
                <a16:creationId xmlns:a16="http://schemas.microsoft.com/office/drawing/2014/main" id="{81AAEDE6-ABA8-2FE2-E5DA-F8141FB6FF34}"/>
              </a:ext>
            </a:extLst>
          </p:cNvPr>
          <p:cNvPicPr>
            <a:picLocks noChangeAspect="1"/>
          </p:cNvPicPr>
          <p:nvPr/>
        </p:nvPicPr>
        <p:blipFill>
          <a:blip r:embed="rId3"/>
          <a:stretch>
            <a:fillRect/>
          </a:stretch>
        </p:blipFill>
        <p:spPr>
          <a:xfrm>
            <a:off x="1680996" y="3063259"/>
            <a:ext cx="1841835" cy="552150"/>
          </a:xfrm>
          <a:prstGeom prst="rect">
            <a:avLst/>
          </a:prstGeom>
        </p:spPr>
      </p:pic>
      <p:pic>
        <p:nvPicPr>
          <p:cNvPr id="5" name="Picture 4">
            <a:extLst>
              <a:ext uri="{FF2B5EF4-FFF2-40B4-BE49-F238E27FC236}">
                <a16:creationId xmlns:a16="http://schemas.microsoft.com/office/drawing/2014/main" id="{A75B6F2E-68E3-D0D2-E75C-DBF5FD6A8F02}"/>
              </a:ext>
            </a:extLst>
          </p:cNvPr>
          <p:cNvPicPr>
            <a:picLocks noChangeAspect="1"/>
          </p:cNvPicPr>
          <p:nvPr/>
        </p:nvPicPr>
        <p:blipFill>
          <a:blip r:embed="rId4"/>
          <a:stretch>
            <a:fillRect/>
          </a:stretch>
        </p:blipFill>
        <p:spPr>
          <a:xfrm>
            <a:off x="7192879" y="3778166"/>
            <a:ext cx="2866190" cy="545466"/>
          </a:xfrm>
          <a:prstGeom prst="rect">
            <a:avLst/>
          </a:prstGeom>
        </p:spPr>
      </p:pic>
      <p:pic>
        <p:nvPicPr>
          <p:cNvPr id="6" name="Picture 5">
            <a:extLst>
              <a:ext uri="{FF2B5EF4-FFF2-40B4-BE49-F238E27FC236}">
                <a16:creationId xmlns:a16="http://schemas.microsoft.com/office/drawing/2014/main" id="{95B8F063-5E24-C600-23A0-63597E4831F7}"/>
              </a:ext>
            </a:extLst>
          </p:cNvPr>
          <p:cNvPicPr>
            <a:picLocks noChangeAspect="1"/>
          </p:cNvPicPr>
          <p:nvPr/>
        </p:nvPicPr>
        <p:blipFill>
          <a:blip r:embed="rId5"/>
          <a:stretch>
            <a:fillRect/>
          </a:stretch>
        </p:blipFill>
        <p:spPr>
          <a:xfrm>
            <a:off x="7704221" y="3086350"/>
            <a:ext cx="1848519" cy="552150"/>
          </a:xfrm>
          <a:prstGeom prst="rect">
            <a:avLst/>
          </a:prstGeom>
        </p:spPr>
      </p:pic>
      <p:sp>
        <p:nvSpPr>
          <p:cNvPr id="8" name="Slide Number Placeholder 7">
            <a:extLst>
              <a:ext uri="{FF2B5EF4-FFF2-40B4-BE49-F238E27FC236}">
                <a16:creationId xmlns:a16="http://schemas.microsoft.com/office/drawing/2014/main" id="{F054EB97-CDA4-15FC-97A8-8A7E22A87C11}"/>
              </a:ext>
            </a:extLst>
          </p:cNvPr>
          <p:cNvSpPr>
            <a:spLocks noGrp="1"/>
          </p:cNvSpPr>
          <p:nvPr>
            <p:ph type="sldNum" idx="12"/>
          </p:nvPr>
        </p:nvSpPr>
        <p:spPr/>
        <p:txBody>
          <a:bodyPr/>
          <a:lstStyle/>
          <a:p>
            <a:fld id="{AAE98EC0-0903-4D3F-82FE-7101F39C75C1}" type="slidenum">
              <a:rPr lang="en-US"/>
              <a:t>5</a:t>
            </a:fld>
            <a:endParaRPr lang="en-US"/>
          </a:p>
        </p:txBody>
      </p:sp>
      <p:graphicFrame>
        <p:nvGraphicFramePr>
          <p:cNvPr id="12" name="Diagram 11">
            <a:extLst>
              <a:ext uri="{FF2B5EF4-FFF2-40B4-BE49-F238E27FC236}">
                <a16:creationId xmlns:a16="http://schemas.microsoft.com/office/drawing/2014/main" id="{92232B0E-E39B-8385-62C7-FD4E200FABB5}"/>
              </a:ext>
            </a:extLst>
          </p:cNvPr>
          <p:cNvGraphicFramePr/>
          <p:nvPr>
            <p:extLst>
              <p:ext uri="{D42A27DB-BD31-4B8C-83A1-F6EECF244321}">
                <p14:modId xmlns:p14="http://schemas.microsoft.com/office/powerpoint/2010/main" val="2799228746"/>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Arrow: Chevron 23">
            <a:extLst>
              <a:ext uri="{FF2B5EF4-FFF2-40B4-BE49-F238E27FC236}">
                <a16:creationId xmlns:a16="http://schemas.microsoft.com/office/drawing/2014/main" id="{E6BF6044-3362-74CB-93A3-8C4838FC562F}"/>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24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33C1C-D74D-70A2-6F67-5B7514C98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7562A-3C36-40DD-EDE4-CA52312CC600}"/>
              </a:ext>
            </a:extLst>
          </p:cNvPr>
          <p:cNvSpPr>
            <a:spLocks noGrp="1"/>
          </p:cNvSpPr>
          <p:nvPr>
            <p:ph type="title"/>
          </p:nvPr>
        </p:nvSpPr>
        <p:spPr/>
        <p:txBody>
          <a:bodyPr/>
          <a:lstStyle/>
          <a:p>
            <a:r>
              <a:rPr lang="en-US" dirty="0">
                <a:ea typeface="Calibri"/>
                <a:cs typeface="Calibri"/>
              </a:rPr>
              <a:t>Eddy Current Distortions - Phase</a:t>
            </a:r>
          </a:p>
        </p:txBody>
      </p:sp>
      <p:sp>
        <p:nvSpPr>
          <p:cNvPr id="3" name="Content Placeholder 2">
            <a:extLst>
              <a:ext uri="{FF2B5EF4-FFF2-40B4-BE49-F238E27FC236}">
                <a16:creationId xmlns:a16="http://schemas.microsoft.com/office/drawing/2014/main" id="{E0859ABD-D509-D625-34E0-D7F95F1B97BE}"/>
              </a:ext>
            </a:extLst>
          </p:cNvPr>
          <p:cNvSpPr>
            <a:spLocks noGrp="1"/>
          </p:cNvSpPr>
          <p:nvPr>
            <p:ph idx="1"/>
          </p:nvPr>
        </p:nvSpPr>
        <p:spPr>
          <a:xfrm>
            <a:off x="8296577" y="5174092"/>
            <a:ext cx="1859218" cy="525061"/>
          </a:xfrm>
        </p:spPr>
        <p:txBody>
          <a:bodyPr/>
          <a:lstStyle/>
          <a:p>
            <a:pPr marL="0" indent="0" algn="ctr">
              <a:buNone/>
            </a:pPr>
            <a:r>
              <a:rPr lang="en-US" dirty="0">
                <a:ea typeface="Calibri"/>
                <a:cs typeface="Calibri"/>
              </a:rPr>
              <a:t>Stretch</a:t>
            </a:r>
          </a:p>
        </p:txBody>
      </p:sp>
      <p:pic>
        <p:nvPicPr>
          <p:cNvPr id="7" name="Picture 6" descr="A screenshot of a computer&#10;&#10;AI-generated content may be incorrect.">
            <a:extLst>
              <a:ext uri="{FF2B5EF4-FFF2-40B4-BE49-F238E27FC236}">
                <a16:creationId xmlns:a16="http://schemas.microsoft.com/office/drawing/2014/main" id="{B2651EDB-5708-A99F-8287-FEB140F4064A}"/>
              </a:ext>
            </a:extLst>
          </p:cNvPr>
          <p:cNvPicPr>
            <a:picLocks noChangeAspect="1"/>
          </p:cNvPicPr>
          <p:nvPr/>
        </p:nvPicPr>
        <p:blipFill>
          <a:blip r:embed="rId2"/>
          <a:srcRect l="7711" t="59653" r="51219" b="4757"/>
          <a:stretch>
            <a:fillRect/>
          </a:stretch>
        </p:blipFill>
        <p:spPr>
          <a:xfrm>
            <a:off x="6284020" y="2764267"/>
            <a:ext cx="4023629" cy="2440791"/>
          </a:xfrm>
          <a:prstGeom prst="rect">
            <a:avLst/>
          </a:prstGeom>
        </p:spPr>
      </p:pic>
      <p:sp>
        <p:nvSpPr>
          <p:cNvPr id="9" name="Rectangle 8">
            <a:extLst>
              <a:ext uri="{FF2B5EF4-FFF2-40B4-BE49-F238E27FC236}">
                <a16:creationId xmlns:a16="http://schemas.microsoft.com/office/drawing/2014/main" id="{78F3B58C-81FB-1336-BF98-98CCA38E2068}"/>
              </a:ext>
            </a:extLst>
          </p:cNvPr>
          <p:cNvSpPr/>
          <p:nvPr/>
        </p:nvSpPr>
        <p:spPr>
          <a:xfrm>
            <a:off x="8291593" y="2854271"/>
            <a:ext cx="2273084" cy="2686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AI-generated content may be incorrect.">
            <a:extLst>
              <a:ext uri="{FF2B5EF4-FFF2-40B4-BE49-F238E27FC236}">
                <a16:creationId xmlns:a16="http://schemas.microsoft.com/office/drawing/2014/main" id="{109A5F99-AB99-3792-A72D-11FA840621AA}"/>
              </a:ext>
            </a:extLst>
          </p:cNvPr>
          <p:cNvPicPr>
            <a:picLocks noChangeAspect="1"/>
          </p:cNvPicPr>
          <p:nvPr/>
        </p:nvPicPr>
        <p:blipFill>
          <a:blip r:embed="rId2"/>
          <a:srcRect l="816" r="38530" b="39057"/>
          <a:stretch>
            <a:fillRect/>
          </a:stretch>
        </p:blipFill>
        <p:spPr>
          <a:xfrm>
            <a:off x="79955" y="1420678"/>
            <a:ext cx="5942467" cy="4179476"/>
          </a:xfrm>
          <a:prstGeom prst="rect">
            <a:avLst/>
          </a:prstGeom>
        </p:spPr>
      </p:pic>
      <p:sp>
        <p:nvSpPr>
          <p:cNvPr id="4" name="Slide Number Placeholder 3">
            <a:extLst>
              <a:ext uri="{FF2B5EF4-FFF2-40B4-BE49-F238E27FC236}">
                <a16:creationId xmlns:a16="http://schemas.microsoft.com/office/drawing/2014/main" id="{A41D23B7-2A22-7119-F625-F6770F71817C}"/>
              </a:ext>
            </a:extLst>
          </p:cNvPr>
          <p:cNvSpPr>
            <a:spLocks noGrp="1"/>
          </p:cNvSpPr>
          <p:nvPr>
            <p:ph type="sldNum" sz="quarter" idx="12"/>
          </p:nvPr>
        </p:nvSpPr>
        <p:spPr/>
        <p:txBody>
          <a:bodyPr/>
          <a:lstStyle/>
          <a:p>
            <a:fld id="{C4480B9F-7472-41D4-976E-7C2DC8934C50}" type="slidenum">
              <a:rPr lang="en-CA" smtClean="0"/>
              <a:t>50</a:t>
            </a:fld>
            <a:endParaRPr lang="en-US"/>
          </a:p>
        </p:txBody>
      </p:sp>
      <p:graphicFrame>
        <p:nvGraphicFramePr>
          <p:cNvPr id="6" name="Diagram 5">
            <a:extLst>
              <a:ext uri="{FF2B5EF4-FFF2-40B4-BE49-F238E27FC236}">
                <a16:creationId xmlns:a16="http://schemas.microsoft.com/office/drawing/2014/main" id="{620F80A9-75A2-0B5E-CB48-79E6EF55A88E}"/>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Arrow: Chevron 19">
            <a:extLst>
              <a:ext uri="{FF2B5EF4-FFF2-40B4-BE49-F238E27FC236}">
                <a16:creationId xmlns:a16="http://schemas.microsoft.com/office/drawing/2014/main" id="{60E5427B-B42A-0553-EB13-FED07A6641FC}"/>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82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7ED0F-9B46-42C6-4F9D-6D48CAAFE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B1152-FF92-7159-D246-8700586FEBBB}"/>
              </a:ext>
            </a:extLst>
          </p:cNvPr>
          <p:cNvSpPr>
            <a:spLocks noGrp="1"/>
          </p:cNvSpPr>
          <p:nvPr>
            <p:ph type="title"/>
          </p:nvPr>
        </p:nvSpPr>
        <p:spPr/>
        <p:txBody>
          <a:bodyPr/>
          <a:lstStyle/>
          <a:p>
            <a:r>
              <a:rPr lang="en-US" dirty="0">
                <a:ea typeface="Calibri"/>
                <a:cs typeface="Calibri"/>
              </a:rPr>
              <a:t>Eddy Current Distortions - Slice</a:t>
            </a:r>
          </a:p>
        </p:txBody>
      </p:sp>
      <p:sp>
        <p:nvSpPr>
          <p:cNvPr id="3" name="Content Placeholder 2">
            <a:extLst>
              <a:ext uri="{FF2B5EF4-FFF2-40B4-BE49-F238E27FC236}">
                <a16:creationId xmlns:a16="http://schemas.microsoft.com/office/drawing/2014/main" id="{296F4EDC-D40A-6813-BB22-675F8666E9CF}"/>
              </a:ext>
            </a:extLst>
          </p:cNvPr>
          <p:cNvSpPr>
            <a:spLocks noGrp="1"/>
          </p:cNvSpPr>
          <p:nvPr>
            <p:ph idx="1"/>
          </p:nvPr>
        </p:nvSpPr>
        <p:spPr>
          <a:xfrm>
            <a:off x="8977089" y="3551711"/>
            <a:ext cx="1859218" cy="525061"/>
          </a:xfrm>
        </p:spPr>
        <p:txBody>
          <a:bodyPr/>
          <a:lstStyle/>
          <a:p>
            <a:pPr marL="0" indent="0" algn="ctr">
              <a:buNone/>
            </a:pPr>
            <a:r>
              <a:rPr lang="en-US" dirty="0">
                <a:ea typeface="Calibri"/>
                <a:cs typeface="Calibri"/>
              </a:rPr>
              <a:t>Translation</a:t>
            </a:r>
          </a:p>
        </p:txBody>
      </p:sp>
      <p:pic>
        <p:nvPicPr>
          <p:cNvPr id="5" name="Picture 4" descr="A screenshot of a computer screen&#10;&#10;AI-generated content may be incorrect.">
            <a:extLst>
              <a:ext uri="{FF2B5EF4-FFF2-40B4-BE49-F238E27FC236}">
                <a16:creationId xmlns:a16="http://schemas.microsoft.com/office/drawing/2014/main" id="{0B87C6CB-CE25-BA08-6CC9-82A0B0DACFDB}"/>
              </a:ext>
            </a:extLst>
          </p:cNvPr>
          <p:cNvPicPr>
            <a:picLocks noChangeAspect="1"/>
          </p:cNvPicPr>
          <p:nvPr/>
        </p:nvPicPr>
        <p:blipFill>
          <a:blip r:embed="rId2"/>
          <a:srcRect r="37855" b="38021"/>
          <a:stretch>
            <a:fillRect/>
          </a:stretch>
        </p:blipFill>
        <p:spPr>
          <a:xfrm>
            <a:off x="-5910" y="1421081"/>
            <a:ext cx="6088435" cy="4250534"/>
          </a:xfrm>
          <a:prstGeom prst="rect">
            <a:avLst/>
          </a:prstGeom>
        </p:spPr>
      </p:pic>
      <p:pic>
        <p:nvPicPr>
          <p:cNvPr id="7" name="Picture 6" descr="A screenshot of a computer screen&#10;&#10;AI-generated content may be incorrect.">
            <a:extLst>
              <a:ext uri="{FF2B5EF4-FFF2-40B4-BE49-F238E27FC236}">
                <a16:creationId xmlns:a16="http://schemas.microsoft.com/office/drawing/2014/main" id="{3CAFEC9B-0BEA-718B-126F-19BCB78D8E4F}"/>
              </a:ext>
            </a:extLst>
          </p:cNvPr>
          <p:cNvPicPr>
            <a:picLocks noChangeAspect="1"/>
          </p:cNvPicPr>
          <p:nvPr/>
        </p:nvPicPr>
        <p:blipFill>
          <a:blip r:embed="rId2"/>
          <a:srcRect l="4496" t="63194" r="49580" b="7639"/>
          <a:stretch>
            <a:fillRect/>
          </a:stretch>
        </p:blipFill>
        <p:spPr>
          <a:xfrm>
            <a:off x="6243256" y="3960217"/>
            <a:ext cx="4820748" cy="2143135"/>
          </a:xfrm>
          <a:prstGeom prst="rect">
            <a:avLst/>
          </a:prstGeom>
        </p:spPr>
      </p:pic>
      <p:sp>
        <p:nvSpPr>
          <p:cNvPr id="9" name="Rectangle 8">
            <a:extLst>
              <a:ext uri="{FF2B5EF4-FFF2-40B4-BE49-F238E27FC236}">
                <a16:creationId xmlns:a16="http://schemas.microsoft.com/office/drawing/2014/main" id="{FAE823E3-1198-C153-CB56-41540424488B}"/>
              </a:ext>
            </a:extLst>
          </p:cNvPr>
          <p:cNvSpPr/>
          <p:nvPr/>
        </p:nvSpPr>
        <p:spPr>
          <a:xfrm>
            <a:off x="8976101" y="3583515"/>
            <a:ext cx="2273084" cy="2686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BB5F94A-7A5D-B2A1-F7B3-8B7CF75F2A27}"/>
              </a:ext>
            </a:extLst>
          </p:cNvPr>
          <p:cNvSpPr txBox="1"/>
          <p:nvPr/>
        </p:nvSpPr>
        <p:spPr>
          <a:xfrm>
            <a:off x="6418881" y="1409074"/>
            <a:ext cx="51015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These are all approximately affine transformations.</a:t>
            </a:r>
          </a:p>
          <a:p>
            <a:endParaRPr lang="en-US" sz="2400" dirty="0">
              <a:ea typeface="Calibri"/>
              <a:cs typeface="Calibri"/>
            </a:endParaRPr>
          </a:p>
          <a:p>
            <a:r>
              <a:rPr lang="en-US" sz="2400" dirty="0">
                <a:ea typeface="Calibri"/>
                <a:cs typeface="Calibri"/>
              </a:rPr>
              <a:t>Can be corrected through affine registration.</a:t>
            </a:r>
          </a:p>
        </p:txBody>
      </p:sp>
      <p:sp>
        <p:nvSpPr>
          <p:cNvPr id="4" name="Slide Number Placeholder 3">
            <a:extLst>
              <a:ext uri="{FF2B5EF4-FFF2-40B4-BE49-F238E27FC236}">
                <a16:creationId xmlns:a16="http://schemas.microsoft.com/office/drawing/2014/main" id="{1CA11263-B1CB-43B2-5CD2-6EECCFE3CBAA}"/>
              </a:ext>
            </a:extLst>
          </p:cNvPr>
          <p:cNvSpPr>
            <a:spLocks noGrp="1"/>
          </p:cNvSpPr>
          <p:nvPr>
            <p:ph type="sldNum" sz="quarter" idx="12"/>
          </p:nvPr>
        </p:nvSpPr>
        <p:spPr/>
        <p:txBody>
          <a:bodyPr/>
          <a:lstStyle/>
          <a:p>
            <a:fld id="{C4480B9F-7472-41D4-976E-7C2DC8934C50}" type="slidenum">
              <a:rPr lang="en-CA" smtClean="0"/>
              <a:t>51</a:t>
            </a:fld>
            <a:endParaRPr lang="en-US"/>
          </a:p>
        </p:txBody>
      </p:sp>
      <p:graphicFrame>
        <p:nvGraphicFramePr>
          <p:cNvPr id="8" name="Diagram 7">
            <a:extLst>
              <a:ext uri="{FF2B5EF4-FFF2-40B4-BE49-F238E27FC236}">
                <a16:creationId xmlns:a16="http://schemas.microsoft.com/office/drawing/2014/main" id="{50D8595A-98DE-93B6-85A2-FF9383D52CBA}"/>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Arrow: Chevron 20">
            <a:extLst>
              <a:ext uri="{FF2B5EF4-FFF2-40B4-BE49-F238E27FC236}">
                <a16:creationId xmlns:a16="http://schemas.microsoft.com/office/drawing/2014/main" id="{52462751-461B-CF78-B89B-75E8B24CF75A}"/>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31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AA80-2E7A-3889-BC09-6C722A061663}"/>
              </a:ext>
            </a:extLst>
          </p:cNvPr>
          <p:cNvSpPr>
            <a:spLocks noGrp="1"/>
          </p:cNvSpPr>
          <p:nvPr>
            <p:ph type="title"/>
          </p:nvPr>
        </p:nvSpPr>
        <p:spPr/>
        <p:txBody>
          <a:bodyPr/>
          <a:lstStyle/>
          <a:p>
            <a:r>
              <a:rPr lang="en-US" dirty="0">
                <a:ea typeface="Calibri"/>
                <a:cs typeface="Calibri"/>
              </a:rPr>
              <a:t>EPI ghosts</a:t>
            </a:r>
            <a:endParaRPr lang="en-US" dirty="0"/>
          </a:p>
        </p:txBody>
      </p:sp>
      <p:sp>
        <p:nvSpPr>
          <p:cNvPr id="3" name="Content Placeholder 2">
            <a:extLst>
              <a:ext uri="{FF2B5EF4-FFF2-40B4-BE49-F238E27FC236}">
                <a16:creationId xmlns:a16="http://schemas.microsoft.com/office/drawing/2014/main" id="{BFC94EE1-C51E-5B63-5AB8-302AB42B938B}"/>
              </a:ext>
            </a:extLst>
          </p:cNvPr>
          <p:cNvSpPr>
            <a:spLocks noGrp="1"/>
          </p:cNvSpPr>
          <p:nvPr>
            <p:ph idx="1"/>
          </p:nvPr>
        </p:nvSpPr>
        <p:spPr>
          <a:xfrm>
            <a:off x="4850800" y="1122336"/>
            <a:ext cx="6744035" cy="5003424"/>
          </a:xfrm>
        </p:spPr>
        <p:txBody>
          <a:bodyPr/>
          <a:lstStyle/>
          <a:p>
            <a:r>
              <a:rPr lang="en-US" dirty="0">
                <a:ea typeface="Calibri"/>
                <a:cs typeface="Calibri"/>
              </a:rPr>
              <a:t>k-space acquisition alternates direction for even and odd lines</a:t>
            </a:r>
            <a:endParaRPr lang="en-US" dirty="0"/>
          </a:p>
          <a:p>
            <a:r>
              <a:rPr lang="en-US" dirty="0">
                <a:ea typeface="Calibri"/>
                <a:cs typeface="Calibri"/>
              </a:rPr>
              <a:t>Small timing differences produce phase differences</a:t>
            </a:r>
            <a:endParaRPr lang="en-US" dirty="0"/>
          </a:p>
          <a:p>
            <a:r>
              <a:rPr lang="en-US" dirty="0">
                <a:ea typeface="Calibri"/>
                <a:cs typeface="Calibri"/>
              </a:rPr>
              <a:t>These appear as ghosts in image space</a:t>
            </a:r>
          </a:p>
          <a:p>
            <a:r>
              <a:rPr lang="en-US" dirty="0">
                <a:ea typeface="Calibri"/>
                <a:cs typeface="Calibri"/>
              </a:rPr>
              <a:t>Always in the phase direction, a distance of N/2 apart</a:t>
            </a:r>
          </a:p>
          <a:p>
            <a:r>
              <a:rPr lang="en-US" dirty="0">
                <a:ea typeface="Calibri"/>
                <a:cs typeface="Calibri"/>
              </a:rPr>
              <a:t>Many scanners have automatic correction based on pre-scan or navigators</a:t>
            </a:r>
          </a:p>
        </p:txBody>
      </p:sp>
      <p:pic>
        <p:nvPicPr>
          <p:cNvPr id="6" name="Picture 5" descr="A close-up of a button&#10;&#10;AI-generated content may be incorrect.">
            <a:extLst>
              <a:ext uri="{FF2B5EF4-FFF2-40B4-BE49-F238E27FC236}">
                <a16:creationId xmlns:a16="http://schemas.microsoft.com/office/drawing/2014/main" id="{9D0EB6B0-163D-5E1F-3B03-EC168E00B181}"/>
              </a:ext>
            </a:extLst>
          </p:cNvPr>
          <p:cNvPicPr>
            <a:picLocks noChangeAspect="1"/>
          </p:cNvPicPr>
          <p:nvPr/>
        </p:nvPicPr>
        <p:blipFill>
          <a:blip r:embed="rId2"/>
          <a:srcRect l="10862" t="5682" r="72373" b="9091"/>
          <a:stretch>
            <a:fillRect/>
          </a:stretch>
        </p:blipFill>
        <p:spPr>
          <a:xfrm>
            <a:off x="464218" y="1118957"/>
            <a:ext cx="2044027" cy="2164778"/>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FB819541-E91B-4F45-9255-0E078732F5A9}"/>
              </a:ext>
            </a:extLst>
          </p:cNvPr>
          <p:cNvPicPr>
            <a:picLocks noChangeAspect="1"/>
          </p:cNvPicPr>
          <p:nvPr/>
        </p:nvPicPr>
        <p:blipFill>
          <a:blip r:embed="rId3"/>
          <a:srcRect r="37361" b="8946"/>
          <a:stretch>
            <a:fillRect/>
          </a:stretch>
        </p:blipFill>
        <p:spPr>
          <a:xfrm>
            <a:off x="95250" y="1292679"/>
            <a:ext cx="4572002" cy="4652428"/>
          </a:xfrm>
          <a:prstGeom prst="rect">
            <a:avLst/>
          </a:prstGeom>
        </p:spPr>
      </p:pic>
      <p:sp>
        <p:nvSpPr>
          <p:cNvPr id="5" name="Slide Number Placeholder 4">
            <a:extLst>
              <a:ext uri="{FF2B5EF4-FFF2-40B4-BE49-F238E27FC236}">
                <a16:creationId xmlns:a16="http://schemas.microsoft.com/office/drawing/2014/main" id="{B53AA531-18EE-5660-80E3-A84FC169600E}"/>
              </a:ext>
            </a:extLst>
          </p:cNvPr>
          <p:cNvSpPr>
            <a:spLocks noGrp="1"/>
          </p:cNvSpPr>
          <p:nvPr>
            <p:ph type="sldNum" sz="quarter" idx="12"/>
          </p:nvPr>
        </p:nvSpPr>
        <p:spPr/>
        <p:txBody>
          <a:bodyPr/>
          <a:lstStyle/>
          <a:p>
            <a:fld id="{C4480B9F-7472-41D4-976E-7C2DC8934C50}" type="slidenum">
              <a:rPr lang="en-CA" smtClean="0"/>
              <a:t>52</a:t>
            </a:fld>
            <a:endParaRPr lang="en-US"/>
          </a:p>
        </p:txBody>
      </p:sp>
      <p:graphicFrame>
        <p:nvGraphicFramePr>
          <p:cNvPr id="8" name="Diagram 7">
            <a:extLst>
              <a:ext uri="{FF2B5EF4-FFF2-40B4-BE49-F238E27FC236}">
                <a16:creationId xmlns:a16="http://schemas.microsoft.com/office/drawing/2014/main" id="{9182CCD6-0074-0781-13A0-CFF39B25BA4B}"/>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Arrow: Chevron 18">
            <a:extLst>
              <a:ext uri="{FF2B5EF4-FFF2-40B4-BE49-F238E27FC236}">
                <a16:creationId xmlns:a16="http://schemas.microsoft.com/office/drawing/2014/main" id="{DD3FF51E-65D9-1311-2CF3-3A8EE9C81340}"/>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13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4D9A-AD99-239C-DF6F-02043D43A461}"/>
              </a:ext>
            </a:extLst>
          </p:cNvPr>
          <p:cNvSpPr>
            <a:spLocks noGrp="1"/>
          </p:cNvSpPr>
          <p:nvPr>
            <p:ph type="title"/>
          </p:nvPr>
        </p:nvSpPr>
        <p:spPr/>
        <p:txBody>
          <a:bodyPr/>
          <a:lstStyle/>
          <a:p>
            <a:r>
              <a:rPr lang="en-US" dirty="0">
                <a:ea typeface="Calibri"/>
                <a:cs typeface="Calibri"/>
              </a:rPr>
              <a:t>Potential Eddy Current Solutions</a:t>
            </a:r>
            <a:endParaRPr lang="en-US" dirty="0"/>
          </a:p>
        </p:txBody>
      </p:sp>
      <p:sp>
        <p:nvSpPr>
          <p:cNvPr id="3" name="Content Placeholder 2">
            <a:extLst>
              <a:ext uri="{FF2B5EF4-FFF2-40B4-BE49-F238E27FC236}">
                <a16:creationId xmlns:a16="http://schemas.microsoft.com/office/drawing/2014/main" id="{940BC602-A14C-FACD-0563-BE0155B673D1}"/>
              </a:ext>
            </a:extLst>
          </p:cNvPr>
          <p:cNvSpPr>
            <a:spLocks noGrp="1"/>
          </p:cNvSpPr>
          <p:nvPr>
            <p:ph idx="1"/>
          </p:nvPr>
        </p:nvSpPr>
        <p:spPr>
          <a:xfrm>
            <a:off x="374618" y="1280298"/>
            <a:ext cx="5639606" cy="4515263"/>
          </a:xfrm>
        </p:spPr>
        <p:txBody>
          <a:bodyPr/>
          <a:lstStyle/>
          <a:p>
            <a:r>
              <a:rPr lang="en-US" dirty="0">
                <a:ea typeface="Calibri"/>
                <a:cs typeface="Calibri"/>
              </a:rPr>
              <a:t>Worse at high gradients</a:t>
            </a:r>
            <a:endParaRPr lang="en-US" dirty="0"/>
          </a:p>
          <a:p>
            <a:r>
              <a:rPr lang="en-US" dirty="0">
                <a:ea typeface="Calibri"/>
                <a:cs typeface="Calibri"/>
              </a:rPr>
              <a:t>Use a "self-compensating" sequence like TRSE</a:t>
            </a:r>
            <a:endParaRPr lang="en-US"/>
          </a:p>
          <a:p>
            <a:pPr lvl="1">
              <a:buFont typeface="Courier New" panose="020B0604020202020204" pitchFamily="34" charset="0"/>
              <a:buChar char="o"/>
            </a:pPr>
            <a:r>
              <a:rPr lang="en-US" dirty="0">
                <a:ea typeface="Calibri"/>
                <a:cs typeface="Calibri"/>
              </a:rPr>
              <a:t>Longer TE for a given b-value</a:t>
            </a:r>
          </a:p>
          <a:p>
            <a:r>
              <a:rPr lang="en-US" dirty="0">
                <a:ea typeface="Calibri"/>
                <a:cs typeface="Calibri"/>
              </a:rPr>
              <a:t>Correction acquired during pre-scan</a:t>
            </a:r>
          </a:p>
          <a:p>
            <a:r>
              <a:rPr lang="en-US" dirty="0">
                <a:ea typeface="Calibri"/>
                <a:cs typeface="Calibri"/>
              </a:rPr>
              <a:t>Distortions can often be fixed with affine registration</a:t>
            </a:r>
          </a:p>
          <a:p>
            <a:pPr lvl="1">
              <a:buFont typeface="Courier New" panose="020B0604020202020204" pitchFamily="34" charset="0"/>
              <a:buChar char="o"/>
            </a:pPr>
            <a:r>
              <a:rPr lang="en-US" dirty="0">
                <a:ea typeface="Calibri"/>
                <a:cs typeface="Calibri"/>
              </a:rPr>
              <a:t>Can be challenging as contrast changes</a:t>
            </a:r>
            <a:endParaRPr lang="en-US"/>
          </a:p>
        </p:txBody>
      </p:sp>
      <p:pic>
        <p:nvPicPr>
          <p:cNvPr id="4" name="Picture 3" descr="A screen shot of a computer screen&#10;&#10;AI-generated content may be incorrect.">
            <a:extLst>
              <a:ext uri="{FF2B5EF4-FFF2-40B4-BE49-F238E27FC236}">
                <a16:creationId xmlns:a16="http://schemas.microsoft.com/office/drawing/2014/main" id="{FBC6A2EC-A4A9-079A-623A-6B7B5DC6C0BA}"/>
              </a:ext>
            </a:extLst>
          </p:cNvPr>
          <p:cNvPicPr>
            <a:picLocks noChangeAspect="1"/>
          </p:cNvPicPr>
          <p:nvPr/>
        </p:nvPicPr>
        <p:blipFill>
          <a:blip r:embed="rId2"/>
          <a:srcRect r="5797" b="15819"/>
          <a:stretch>
            <a:fillRect/>
          </a:stretch>
        </p:blipFill>
        <p:spPr>
          <a:xfrm>
            <a:off x="5827024" y="1433593"/>
            <a:ext cx="5914232" cy="3694813"/>
          </a:xfrm>
          <a:prstGeom prst="rect">
            <a:avLst/>
          </a:prstGeom>
        </p:spPr>
      </p:pic>
      <p:sp>
        <p:nvSpPr>
          <p:cNvPr id="5" name="Slide Number Placeholder 4">
            <a:extLst>
              <a:ext uri="{FF2B5EF4-FFF2-40B4-BE49-F238E27FC236}">
                <a16:creationId xmlns:a16="http://schemas.microsoft.com/office/drawing/2014/main" id="{331ACB85-2D90-7C5B-BB20-FBAD7D8543D6}"/>
              </a:ext>
            </a:extLst>
          </p:cNvPr>
          <p:cNvSpPr>
            <a:spLocks noGrp="1"/>
          </p:cNvSpPr>
          <p:nvPr>
            <p:ph type="sldNum" sz="quarter" idx="12"/>
          </p:nvPr>
        </p:nvSpPr>
        <p:spPr/>
        <p:txBody>
          <a:bodyPr/>
          <a:lstStyle/>
          <a:p>
            <a:fld id="{C4480B9F-7472-41D4-976E-7C2DC8934C50}" type="slidenum">
              <a:rPr lang="en-CA" smtClean="0"/>
              <a:t>53</a:t>
            </a:fld>
            <a:endParaRPr lang="en-US"/>
          </a:p>
        </p:txBody>
      </p:sp>
      <p:graphicFrame>
        <p:nvGraphicFramePr>
          <p:cNvPr id="7" name="Diagram 6">
            <a:extLst>
              <a:ext uri="{FF2B5EF4-FFF2-40B4-BE49-F238E27FC236}">
                <a16:creationId xmlns:a16="http://schemas.microsoft.com/office/drawing/2014/main" id="{481D7D51-C0ED-08AF-71CF-DE56CDAF8234}"/>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Arrow: Chevron 27">
            <a:extLst>
              <a:ext uri="{FF2B5EF4-FFF2-40B4-BE49-F238E27FC236}">
                <a16:creationId xmlns:a16="http://schemas.microsoft.com/office/drawing/2014/main" id="{7E6FAE2E-DB92-3145-829B-89BAAC132826}"/>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941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D6EA-D000-495A-DC0E-D003F819D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D43BC-E8A7-E8FC-EB6C-11E7B7A42197}"/>
              </a:ext>
            </a:extLst>
          </p:cNvPr>
          <p:cNvSpPr>
            <a:spLocks noGrp="1"/>
          </p:cNvSpPr>
          <p:nvPr>
            <p:ph type="title"/>
          </p:nvPr>
        </p:nvSpPr>
        <p:spPr/>
        <p:txBody>
          <a:bodyPr/>
          <a:lstStyle/>
          <a:p>
            <a:r>
              <a:rPr lang="en-US" dirty="0">
                <a:ea typeface="Calibri"/>
                <a:cs typeface="Calibri"/>
              </a:rPr>
              <a:t>Multi-Shot Imaging and Motion</a:t>
            </a:r>
          </a:p>
        </p:txBody>
      </p:sp>
      <p:pic>
        <p:nvPicPr>
          <p:cNvPr id="4" name="Picture 3" descr="A screenshot of a computer&#10;&#10;AI-generated content may be incorrect.">
            <a:extLst>
              <a:ext uri="{FF2B5EF4-FFF2-40B4-BE49-F238E27FC236}">
                <a16:creationId xmlns:a16="http://schemas.microsoft.com/office/drawing/2014/main" id="{9A0F893A-1F2D-8C39-367F-94CE472F60A9}"/>
              </a:ext>
            </a:extLst>
          </p:cNvPr>
          <p:cNvPicPr>
            <a:picLocks noChangeAspect="1"/>
          </p:cNvPicPr>
          <p:nvPr/>
        </p:nvPicPr>
        <p:blipFill>
          <a:blip r:embed="rId2"/>
          <a:srcRect t="240" r="38616" b="37500"/>
          <a:stretch>
            <a:fillRect/>
          </a:stretch>
        </p:blipFill>
        <p:spPr>
          <a:xfrm>
            <a:off x="4935992" y="1118256"/>
            <a:ext cx="3330269" cy="2370285"/>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6AF51C4E-C3E4-B185-97C1-87CA77AC7D22}"/>
              </a:ext>
            </a:extLst>
          </p:cNvPr>
          <p:cNvPicPr>
            <a:picLocks noChangeAspect="1"/>
          </p:cNvPicPr>
          <p:nvPr/>
        </p:nvPicPr>
        <p:blipFill>
          <a:blip r:embed="rId3"/>
          <a:srcRect r="38069" b="37933"/>
          <a:stretch>
            <a:fillRect/>
          </a:stretch>
        </p:blipFill>
        <p:spPr>
          <a:xfrm>
            <a:off x="8543585" y="1119186"/>
            <a:ext cx="3368418" cy="236146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3F7451B-92E2-F9B5-6034-3656F4816980}"/>
              </a:ext>
            </a:extLst>
          </p:cNvPr>
          <p:cNvPicPr>
            <a:picLocks noChangeAspect="1"/>
          </p:cNvPicPr>
          <p:nvPr/>
        </p:nvPicPr>
        <p:blipFill>
          <a:blip r:embed="rId2"/>
          <a:srcRect t="62500" r="69827" b="6510"/>
          <a:stretch>
            <a:fillRect/>
          </a:stretch>
        </p:blipFill>
        <p:spPr>
          <a:xfrm>
            <a:off x="6483804" y="3321843"/>
            <a:ext cx="1970542" cy="1416846"/>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6C2CB294-E641-43F5-5F64-A0DF0EDC7A66}"/>
              </a:ext>
            </a:extLst>
          </p:cNvPr>
          <p:cNvPicPr>
            <a:picLocks noChangeAspect="1"/>
          </p:cNvPicPr>
          <p:nvPr/>
        </p:nvPicPr>
        <p:blipFill>
          <a:blip r:embed="rId3"/>
          <a:srcRect l="4204" t="62167" r="73042" b="6771"/>
          <a:stretch>
            <a:fillRect/>
          </a:stretch>
        </p:blipFill>
        <p:spPr>
          <a:xfrm>
            <a:off x="10413795" y="3318550"/>
            <a:ext cx="1486969" cy="1420165"/>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248CDD80-62D6-3A4C-7008-2A1E7831BCA3}"/>
              </a:ext>
            </a:extLst>
          </p:cNvPr>
          <p:cNvPicPr>
            <a:picLocks noChangeAspect="1"/>
          </p:cNvPicPr>
          <p:nvPr/>
        </p:nvPicPr>
        <p:blipFill>
          <a:blip r:embed="rId3"/>
          <a:srcRect l="66554" t="62656" r="10677" b="5833"/>
          <a:stretch>
            <a:fillRect/>
          </a:stretch>
        </p:blipFill>
        <p:spPr>
          <a:xfrm>
            <a:off x="7829209" y="4572000"/>
            <a:ext cx="1487891" cy="1440634"/>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A356BA44-62A2-D4B0-1D85-41F9B4718520}"/>
              </a:ext>
            </a:extLst>
          </p:cNvPr>
          <p:cNvPicPr>
            <a:picLocks noChangeAspect="1"/>
          </p:cNvPicPr>
          <p:nvPr/>
        </p:nvPicPr>
        <p:blipFill>
          <a:blip r:embed="rId3"/>
          <a:srcRect l="30166" t="60838" r="46995" b="6771"/>
          <a:stretch>
            <a:fillRect/>
          </a:stretch>
        </p:blipFill>
        <p:spPr>
          <a:xfrm>
            <a:off x="9091272" y="4476750"/>
            <a:ext cx="1492544" cy="1480959"/>
          </a:xfrm>
          <a:prstGeom prst="rect">
            <a:avLst/>
          </a:prstGeom>
        </p:spPr>
      </p:pic>
      <p:sp>
        <p:nvSpPr>
          <p:cNvPr id="6" name="Slide Number Placeholder 5">
            <a:extLst>
              <a:ext uri="{FF2B5EF4-FFF2-40B4-BE49-F238E27FC236}">
                <a16:creationId xmlns:a16="http://schemas.microsoft.com/office/drawing/2014/main" id="{51141AEF-FDB8-523E-9954-8201F563B7B6}"/>
              </a:ext>
            </a:extLst>
          </p:cNvPr>
          <p:cNvSpPr>
            <a:spLocks noGrp="1"/>
          </p:cNvSpPr>
          <p:nvPr>
            <p:ph type="sldNum" sz="quarter" idx="12"/>
          </p:nvPr>
        </p:nvSpPr>
        <p:spPr/>
        <p:txBody>
          <a:bodyPr/>
          <a:lstStyle/>
          <a:p>
            <a:fld id="{C4480B9F-7472-41D4-976E-7C2DC8934C50}" type="slidenum">
              <a:rPr lang="en-CA" smtClean="0"/>
              <a:t>54</a:t>
            </a:fld>
            <a:endParaRPr lang="en-US"/>
          </a:p>
        </p:txBody>
      </p:sp>
      <p:graphicFrame>
        <p:nvGraphicFramePr>
          <p:cNvPr id="12" name="Diagram 11">
            <a:extLst>
              <a:ext uri="{FF2B5EF4-FFF2-40B4-BE49-F238E27FC236}">
                <a16:creationId xmlns:a16="http://schemas.microsoft.com/office/drawing/2014/main" id="{9F2803B0-E1EB-6208-90D0-06A5D4A70BF8}"/>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Arrow: Chevron 22">
            <a:extLst>
              <a:ext uri="{FF2B5EF4-FFF2-40B4-BE49-F238E27FC236}">
                <a16:creationId xmlns:a16="http://schemas.microsoft.com/office/drawing/2014/main" id="{A62EE4D2-DB4F-CE69-74A3-2A70A5680374}"/>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ontent Placeholder 2">
            <a:extLst>
              <a:ext uri="{FF2B5EF4-FFF2-40B4-BE49-F238E27FC236}">
                <a16:creationId xmlns:a16="http://schemas.microsoft.com/office/drawing/2014/main" id="{FC31B68F-DB93-3BBA-BF73-D5C0A2B87655}"/>
              </a:ext>
            </a:extLst>
          </p:cNvPr>
          <p:cNvSpPr>
            <a:spLocks noGrp="1"/>
          </p:cNvSpPr>
          <p:nvPr>
            <p:ph idx="1"/>
          </p:nvPr>
        </p:nvSpPr>
        <p:spPr>
          <a:xfrm>
            <a:off x="609480" y="1147120"/>
            <a:ext cx="4209691" cy="4752099"/>
          </a:xfrm>
        </p:spPr>
        <p:txBody>
          <a:bodyPr>
            <a:normAutofit/>
          </a:bodyPr>
          <a:lstStyle/>
          <a:p>
            <a:r>
              <a:rPr lang="en-US" sz="2600" dirty="0">
                <a:ea typeface="Calibri"/>
                <a:cs typeface="Calibri"/>
              </a:rPr>
              <a:t>EPI phase encodes can be split into separate TRs (multi-shot EPI)</a:t>
            </a:r>
          </a:p>
          <a:p>
            <a:r>
              <a:rPr lang="en-US" sz="2600" dirty="0">
                <a:ea typeface="Calibri"/>
                <a:cs typeface="Calibri"/>
              </a:rPr>
              <a:t>Shots may be seconds apart vs 50 </a:t>
            </a:r>
            <a:r>
              <a:rPr lang="en-US" sz="2600" dirty="0" err="1">
                <a:ea typeface="Calibri"/>
                <a:cs typeface="Calibri"/>
              </a:rPr>
              <a:t>ms</a:t>
            </a:r>
            <a:r>
              <a:rPr lang="en-US" sz="2600" dirty="0">
                <a:ea typeface="Calibri"/>
                <a:cs typeface="Calibri"/>
              </a:rPr>
              <a:t> for single shot</a:t>
            </a:r>
          </a:p>
          <a:p>
            <a:r>
              <a:rPr lang="en-US" sz="2600" dirty="0">
                <a:ea typeface="Calibri"/>
                <a:cs typeface="Calibri"/>
              </a:rPr>
              <a:t>Motion between shots causes phase errors</a:t>
            </a:r>
          </a:p>
          <a:p>
            <a:pPr lvl="1">
              <a:buFont typeface="Courier New" panose="020B0604020202020204" pitchFamily="34" charset="0"/>
              <a:buChar char="o"/>
            </a:pPr>
            <a:r>
              <a:rPr lang="en-US" sz="2200" dirty="0">
                <a:ea typeface="Calibri"/>
                <a:cs typeface="Calibri"/>
              </a:rPr>
              <a:t>Brain pulsations from heart</a:t>
            </a:r>
          </a:p>
          <a:p>
            <a:pPr lvl="1">
              <a:buFont typeface="Courier New" panose="020B0604020202020204" pitchFamily="34" charset="0"/>
              <a:buChar char="o"/>
            </a:pPr>
            <a:r>
              <a:rPr lang="en-US" sz="2200" dirty="0">
                <a:ea typeface="Calibri"/>
                <a:cs typeface="Calibri"/>
              </a:rPr>
              <a:t>Cardiac gating adds scan time</a:t>
            </a:r>
          </a:p>
          <a:p>
            <a:pPr lvl="1">
              <a:buFont typeface="Courier New" panose="020B0604020202020204" pitchFamily="34" charset="0"/>
              <a:buChar char="o"/>
            </a:pPr>
            <a:r>
              <a:rPr lang="en-US" sz="2200" dirty="0">
                <a:ea typeface="Calibri"/>
                <a:cs typeface="Calibri"/>
              </a:rPr>
              <a:t>Acquire a navigator for phase correction</a:t>
            </a:r>
          </a:p>
        </p:txBody>
      </p:sp>
    </p:spTree>
    <p:extLst>
      <p:ext uri="{BB962C8B-B14F-4D97-AF65-F5344CB8AC3E}">
        <p14:creationId xmlns:p14="http://schemas.microsoft.com/office/powerpoint/2010/main" val="17154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6225A-28FE-7FBE-D26C-028AE8F73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950DA-23AF-14BF-1D98-2627BCBFC47F}"/>
              </a:ext>
            </a:extLst>
          </p:cNvPr>
          <p:cNvSpPr>
            <a:spLocks noGrp="1"/>
          </p:cNvSpPr>
          <p:nvPr>
            <p:ph type="title"/>
          </p:nvPr>
        </p:nvSpPr>
        <p:spPr/>
        <p:txBody>
          <a:bodyPr/>
          <a:lstStyle/>
          <a:p>
            <a:r>
              <a:rPr lang="en-US" dirty="0">
                <a:ea typeface="Calibri"/>
                <a:cs typeface="Calibri"/>
              </a:rPr>
              <a:t>Multi-Shot Imaging and Motion</a:t>
            </a:r>
          </a:p>
        </p:txBody>
      </p:sp>
      <p:sp>
        <p:nvSpPr>
          <p:cNvPr id="3" name="Content Placeholder 2">
            <a:extLst>
              <a:ext uri="{FF2B5EF4-FFF2-40B4-BE49-F238E27FC236}">
                <a16:creationId xmlns:a16="http://schemas.microsoft.com/office/drawing/2014/main" id="{0BB41F09-C0AE-04E7-89B4-77D005C3AFE7}"/>
              </a:ext>
            </a:extLst>
          </p:cNvPr>
          <p:cNvSpPr>
            <a:spLocks noGrp="1"/>
          </p:cNvSpPr>
          <p:nvPr>
            <p:ph idx="1"/>
          </p:nvPr>
        </p:nvSpPr>
        <p:spPr>
          <a:xfrm>
            <a:off x="609480" y="1260390"/>
            <a:ext cx="5311501" cy="4638829"/>
          </a:xfrm>
        </p:spPr>
        <p:txBody>
          <a:bodyPr>
            <a:normAutofit/>
          </a:bodyPr>
          <a:lstStyle/>
          <a:p>
            <a:r>
              <a:rPr lang="en-US" dirty="0">
                <a:ea typeface="Calibri"/>
                <a:cs typeface="Calibri"/>
              </a:rPr>
              <a:t>Multi-shot EPI with interleaved phases may have gaps in k-space after correction</a:t>
            </a:r>
            <a:endParaRPr lang="en-US">
              <a:ea typeface="Calibri"/>
              <a:cs typeface="Calibri"/>
            </a:endParaRPr>
          </a:p>
          <a:p>
            <a:r>
              <a:rPr lang="en-US" dirty="0">
                <a:ea typeface="Calibri"/>
                <a:cs typeface="Calibri"/>
              </a:rPr>
              <a:t>Could leave residual ghosting</a:t>
            </a:r>
          </a:p>
          <a:p>
            <a:r>
              <a:rPr lang="en-US" dirty="0">
                <a:ea typeface="Calibri"/>
                <a:cs typeface="Calibri"/>
              </a:rPr>
              <a:t>Readout-segmented EPI is an alternative (</a:t>
            </a:r>
            <a:r>
              <a:rPr lang="en-US" dirty="0" err="1">
                <a:ea typeface="Calibri"/>
                <a:cs typeface="Calibri"/>
              </a:rPr>
              <a:t>eg.</a:t>
            </a:r>
            <a:r>
              <a:rPr lang="en-US" dirty="0">
                <a:ea typeface="Calibri"/>
                <a:cs typeface="Calibri"/>
              </a:rPr>
              <a:t> RESOLVE)</a:t>
            </a:r>
          </a:p>
          <a:p>
            <a:r>
              <a:rPr lang="en-US" dirty="0">
                <a:ea typeface="Calibri"/>
                <a:cs typeface="Calibri"/>
              </a:rPr>
              <a:t>Overlap segments so there are no gaps after correction</a:t>
            </a:r>
          </a:p>
        </p:txBody>
      </p:sp>
      <p:pic>
        <p:nvPicPr>
          <p:cNvPr id="6" name="Picture 5" descr="A screenshot of a computer screen&#10;&#10;AI-generated content may be incorrect.">
            <a:extLst>
              <a:ext uri="{FF2B5EF4-FFF2-40B4-BE49-F238E27FC236}">
                <a16:creationId xmlns:a16="http://schemas.microsoft.com/office/drawing/2014/main" id="{AB616D75-1E31-1422-45CF-3B4701F57FEA}"/>
              </a:ext>
            </a:extLst>
          </p:cNvPr>
          <p:cNvPicPr>
            <a:picLocks noChangeAspect="1"/>
          </p:cNvPicPr>
          <p:nvPr/>
        </p:nvPicPr>
        <p:blipFill>
          <a:blip r:embed="rId2"/>
          <a:srcRect l="68488" t="23896" r="8743" b="44579"/>
          <a:stretch>
            <a:fillRect/>
          </a:stretch>
        </p:blipFill>
        <p:spPr>
          <a:xfrm>
            <a:off x="6077702" y="1143769"/>
            <a:ext cx="4077028" cy="3867919"/>
          </a:xfrm>
          <a:prstGeom prst="rect">
            <a:avLst/>
          </a:prstGeom>
        </p:spPr>
      </p:pic>
      <p:sp>
        <p:nvSpPr>
          <p:cNvPr id="9" name="Slide Number Placeholder 8">
            <a:extLst>
              <a:ext uri="{FF2B5EF4-FFF2-40B4-BE49-F238E27FC236}">
                <a16:creationId xmlns:a16="http://schemas.microsoft.com/office/drawing/2014/main" id="{1D464260-CCD7-D613-717F-61CB2E897228}"/>
              </a:ext>
            </a:extLst>
          </p:cNvPr>
          <p:cNvSpPr>
            <a:spLocks noGrp="1"/>
          </p:cNvSpPr>
          <p:nvPr>
            <p:ph type="sldNum" sz="quarter" idx="12"/>
          </p:nvPr>
        </p:nvSpPr>
        <p:spPr/>
        <p:txBody>
          <a:bodyPr/>
          <a:lstStyle/>
          <a:p>
            <a:fld id="{C4480B9F-7472-41D4-976E-7C2DC8934C50}" type="slidenum">
              <a:rPr lang="en-CA" smtClean="0"/>
              <a:t>55</a:t>
            </a:fld>
            <a:endParaRPr lang="en-US"/>
          </a:p>
        </p:txBody>
      </p:sp>
      <p:graphicFrame>
        <p:nvGraphicFramePr>
          <p:cNvPr id="11" name="Diagram 10">
            <a:extLst>
              <a:ext uri="{FF2B5EF4-FFF2-40B4-BE49-F238E27FC236}">
                <a16:creationId xmlns:a16="http://schemas.microsoft.com/office/drawing/2014/main" id="{2E9C933B-91B3-D722-AE3A-A5EC5534D671}"/>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Arrow: Chevron 21">
            <a:extLst>
              <a:ext uri="{FF2B5EF4-FFF2-40B4-BE49-F238E27FC236}">
                <a16:creationId xmlns:a16="http://schemas.microsoft.com/office/drawing/2014/main" id="{8703A456-BC52-CBA3-EC9B-3C593A59DD3C}"/>
              </a:ext>
            </a:extLst>
          </p:cNvPr>
          <p:cNvSpPr/>
          <p:nvPr/>
        </p:nvSpPr>
        <p:spPr>
          <a:xfrm>
            <a:off x="8296733"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7856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A971-3B9A-2787-90AC-71120BFDF51E}"/>
              </a:ext>
            </a:extLst>
          </p:cNvPr>
          <p:cNvSpPr>
            <a:spLocks noGrp="1"/>
          </p:cNvSpPr>
          <p:nvPr>
            <p:ph type="title"/>
          </p:nvPr>
        </p:nvSpPr>
        <p:spPr/>
        <p:txBody>
          <a:bodyPr/>
          <a:lstStyle/>
          <a:p>
            <a:r>
              <a:rPr lang="en-US" dirty="0">
                <a:ea typeface="Calibri"/>
                <a:cs typeface="Calibri"/>
              </a:rPr>
              <a:t>Image Processing Steps and Analysis Tools</a:t>
            </a:r>
            <a:endParaRPr lang="en-US" dirty="0"/>
          </a:p>
        </p:txBody>
      </p:sp>
      <p:sp>
        <p:nvSpPr>
          <p:cNvPr id="3" name="Content Placeholder 2">
            <a:extLst>
              <a:ext uri="{FF2B5EF4-FFF2-40B4-BE49-F238E27FC236}">
                <a16:creationId xmlns:a16="http://schemas.microsoft.com/office/drawing/2014/main" id="{D6D9A338-6CD8-FCA4-D567-9BEA0A543C97}"/>
              </a:ext>
            </a:extLst>
          </p:cNvPr>
          <p:cNvSpPr>
            <a:spLocks noGrp="1"/>
          </p:cNvSpPr>
          <p:nvPr>
            <p:ph idx="1"/>
          </p:nvPr>
        </p:nvSpPr>
        <p:spPr>
          <a:xfrm>
            <a:off x="609480" y="1173997"/>
            <a:ext cx="5250983" cy="4525560"/>
          </a:xfrm>
        </p:spPr>
        <p:txBody>
          <a:bodyPr/>
          <a:lstStyle/>
          <a:p>
            <a:r>
              <a:rPr lang="en-US" dirty="0">
                <a:ea typeface="Calibri"/>
                <a:cs typeface="Calibri"/>
              </a:rPr>
              <a:t>Look at the data (SNR, artefacts)</a:t>
            </a:r>
          </a:p>
          <a:p>
            <a:r>
              <a:rPr lang="en-US" dirty="0">
                <a:ea typeface="Calibri"/>
                <a:cs typeface="Calibri"/>
              </a:rPr>
              <a:t>Susceptibility correction with B0 map or reverse blip</a:t>
            </a:r>
          </a:p>
          <a:p>
            <a:r>
              <a:rPr lang="en-US" dirty="0">
                <a:ea typeface="Calibri"/>
                <a:cs typeface="Calibri"/>
              </a:rPr>
              <a:t>Motion correction</a:t>
            </a:r>
          </a:p>
          <a:p>
            <a:pPr lvl="1">
              <a:buFont typeface="Courier New" panose="020B0604020202020204" pitchFamily="34" charset="0"/>
              <a:buChar char="o"/>
            </a:pPr>
            <a:r>
              <a:rPr lang="en-US" dirty="0">
                <a:ea typeface="Calibri"/>
                <a:cs typeface="Calibri"/>
              </a:rPr>
              <a:t>b-vector correction</a:t>
            </a:r>
          </a:p>
          <a:p>
            <a:r>
              <a:rPr lang="en-US" dirty="0">
                <a:ea typeface="Calibri"/>
                <a:cs typeface="Calibri"/>
              </a:rPr>
              <a:t>Eddy current correction</a:t>
            </a:r>
          </a:p>
          <a:p>
            <a:r>
              <a:rPr lang="en-US" dirty="0">
                <a:ea typeface="Calibri"/>
                <a:cs typeface="Calibri"/>
              </a:rPr>
              <a:t>Segment brain</a:t>
            </a:r>
          </a:p>
          <a:p>
            <a:r>
              <a:rPr lang="en-US" dirty="0">
                <a:ea typeface="Calibri"/>
                <a:cs typeface="Calibri"/>
              </a:rPr>
              <a:t>Apply model (</a:t>
            </a:r>
            <a:r>
              <a:rPr lang="en-US" dirty="0" err="1">
                <a:ea typeface="Calibri"/>
                <a:cs typeface="Calibri"/>
              </a:rPr>
              <a:t>eg.</a:t>
            </a:r>
            <a:r>
              <a:rPr lang="en-US" dirty="0">
                <a:ea typeface="Calibri"/>
                <a:cs typeface="Calibri"/>
              </a:rPr>
              <a:t> DTI)</a:t>
            </a:r>
          </a:p>
          <a:p>
            <a:r>
              <a:rPr lang="en-US" dirty="0">
                <a:ea typeface="Calibri"/>
                <a:cs typeface="Calibri"/>
              </a:rPr>
              <a:t>Calculate metrics (MD, FA)</a:t>
            </a:r>
          </a:p>
          <a:p>
            <a:r>
              <a:rPr lang="en-US" dirty="0">
                <a:ea typeface="Calibri"/>
                <a:cs typeface="Calibri"/>
              </a:rPr>
              <a:t>Compare subjects</a:t>
            </a:r>
          </a:p>
        </p:txBody>
      </p:sp>
      <p:sp>
        <p:nvSpPr>
          <p:cNvPr id="5" name="Content Placeholder 2">
            <a:extLst>
              <a:ext uri="{FF2B5EF4-FFF2-40B4-BE49-F238E27FC236}">
                <a16:creationId xmlns:a16="http://schemas.microsoft.com/office/drawing/2014/main" id="{CD4B4493-0437-4AE0-BFC1-3E99D537624F}"/>
              </a:ext>
            </a:extLst>
          </p:cNvPr>
          <p:cNvSpPr txBox="1">
            <a:spLocks/>
          </p:cNvSpPr>
          <p:nvPr/>
        </p:nvSpPr>
        <p:spPr>
          <a:xfrm>
            <a:off x="6098463" y="1161081"/>
            <a:ext cx="5948407" cy="4538475"/>
          </a:xfrm>
          <a:prstGeom prst="rect">
            <a:avLst/>
          </a:prstGeom>
          <a:noFill/>
          <a:ln w="0">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Many scanners automatically do eddy current correction, calculate ADC and FA</a:t>
            </a:r>
          </a:p>
          <a:p>
            <a:r>
              <a:rPr lang="en-US" dirty="0">
                <a:ea typeface="Calibri"/>
                <a:cs typeface="Calibri"/>
              </a:rPr>
              <a:t>Software often has its own tutorial</a:t>
            </a:r>
          </a:p>
          <a:p>
            <a:pPr lvl="1">
              <a:buFont typeface="Courier New" panose="020B0604020202020204" pitchFamily="34" charset="0"/>
              <a:buChar char="o"/>
            </a:pPr>
            <a:r>
              <a:rPr lang="en-US" dirty="0">
                <a:ea typeface="Calibri"/>
                <a:cs typeface="Calibri"/>
                <a:hlinkClick r:id="rId2"/>
              </a:rPr>
              <a:t>FSL</a:t>
            </a:r>
            <a:r>
              <a:rPr lang="en-US" dirty="0">
                <a:ea typeface="Calibri"/>
                <a:cs typeface="Calibri"/>
              </a:rPr>
              <a:t> (Oxford)</a:t>
            </a:r>
          </a:p>
          <a:p>
            <a:pPr lvl="1">
              <a:buFont typeface="Courier New" panose="020B0604020202020204" pitchFamily="34" charset="0"/>
              <a:buChar char="o"/>
            </a:pPr>
            <a:r>
              <a:rPr lang="en-US" dirty="0">
                <a:ea typeface="Calibri"/>
                <a:cs typeface="Calibri"/>
                <a:hlinkClick r:id="rId3"/>
              </a:rPr>
              <a:t>DTIStudio</a:t>
            </a:r>
            <a:r>
              <a:rPr lang="en-US" dirty="0">
                <a:ea typeface="Calibri"/>
                <a:cs typeface="Calibri"/>
              </a:rPr>
              <a:t> (Johns Hopkins)</a:t>
            </a:r>
          </a:p>
          <a:p>
            <a:pPr lvl="1">
              <a:buFont typeface="Courier New" panose="020B0604020202020204" pitchFamily="34" charset="0"/>
              <a:buChar char="o"/>
            </a:pPr>
            <a:r>
              <a:rPr lang="en-US" dirty="0">
                <a:ea typeface="Calibri"/>
                <a:cs typeface="Calibri"/>
                <a:hlinkClick r:id="rId4"/>
              </a:rPr>
              <a:t>Camino</a:t>
            </a:r>
            <a:r>
              <a:rPr lang="en-US" dirty="0">
                <a:ea typeface="Calibri"/>
                <a:cs typeface="Calibri"/>
              </a:rPr>
              <a:t> (UCL)</a:t>
            </a:r>
          </a:p>
          <a:p>
            <a:pPr lvl="1">
              <a:buFont typeface="Courier New" panose="020B0604020202020204" pitchFamily="34" charset="0"/>
              <a:buChar char="o"/>
            </a:pPr>
            <a:r>
              <a:rPr lang="en-US" dirty="0">
                <a:ea typeface="Calibri"/>
                <a:cs typeface="Calibri"/>
              </a:rPr>
              <a:t>3DSlicer with </a:t>
            </a:r>
            <a:r>
              <a:rPr lang="en-US" dirty="0">
                <a:ea typeface="Calibri"/>
                <a:cs typeface="Calibri"/>
                <a:hlinkClick r:id="rId5"/>
              </a:rPr>
              <a:t>SlicerDMRI extension</a:t>
            </a:r>
            <a:r>
              <a:rPr lang="en-US" dirty="0">
                <a:ea typeface="Calibri"/>
                <a:cs typeface="Calibri"/>
              </a:rPr>
              <a:t> (NIH), </a:t>
            </a:r>
            <a:r>
              <a:rPr lang="en-US" dirty="0">
                <a:ea typeface="Calibri"/>
                <a:cs typeface="Calibri"/>
                <a:hlinkClick r:id="rId6"/>
              </a:rPr>
              <a:t>Tutorial</a:t>
            </a:r>
            <a:r>
              <a:rPr lang="en-US" dirty="0">
                <a:ea typeface="Calibri"/>
                <a:cs typeface="Calibri"/>
              </a:rPr>
              <a:t>.</a:t>
            </a:r>
          </a:p>
          <a:p>
            <a:pPr lvl="1">
              <a:buFont typeface="Courier New" panose="020B0604020202020204" pitchFamily="34" charset="0"/>
              <a:buChar char="o"/>
            </a:pPr>
            <a:endParaRPr lang="en-US">
              <a:ea typeface="Calibri"/>
              <a:cs typeface="Calibri"/>
            </a:endParaRPr>
          </a:p>
        </p:txBody>
      </p:sp>
      <p:sp>
        <p:nvSpPr>
          <p:cNvPr id="4" name="Slide Number Placeholder 3">
            <a:extLst>
              <a:ext uri="{FF2B5EF4-FFF2-40B4-BE49-F238E27FC236}">
                <a16:creationId xmlns:a16="http://schemas.microsoft.com/office/drawing/2014/main" id="{B3565B91-B02D-F77A-B206-C2C72442D9C1}"/>
              </a:ext>
            </a:extLst>
          </p:cNvPr>
          <p:cNvSpPr>
            <a:spLocks noGrp="1"/>
          </p:cNvSpPr>
          <p:nvPr>
            <p:ph type="sldNum" sz="quarter" idx="12"/>
          </p:nvPr>
        </p:nvSpPr>
        <p:spPr/>
        <p:txBody>
          <a:bodyPr/>
          <a:lstStyle/>
          <a:p>
            <a:fld id="{C4480B9F-7472-41D4-976E-7C2DC8934C50}" type="slidenum">
              <a:rPr lang="en-CA" smtClean="0"/>
              <a:t>56</a:t>
            </a:fld>
            <a:endParaRPr lang="en-US"/>
          </a:p>
        </p:txBody>
      </p:sp>
      <p:graphicFrame>
        <p:nvGraphicFramePr>
          <p:cNvPr id="7" name="Diagram 6">
            <a:extLst>
              <a:ext uri="{FF2B5EF4-FFF2-40B4-BE49-F238E27FC236}">
                <a16:creationId xmlns:a16="http://schemas.microsoft.com/office/drawing/2014/main" id="{6E340D50-6B3E-42AD-9B3D-12C63AC9F946}"/>
              </a:ext>
            </a:extLst>
          </p:cNvPr>
          <p:cNvGraphicFramePr/>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Arrow: Chevron 17">
            <a:extLst>
              <a:ext uri="{FF2B5EF4-FFF2-40B4-BE49-F238E27FC236}">
                <a16:creationId xmlns:a16="http://schemas.microsoft.com/office/drawing/2014/main" id="{FDAF0645-B6CF-C3F2-C451-909F316CFBF2}"/>
              </a:ext>
            </a:extLst>
          </p:cNvPr>
          <p:cNvSpPr/>
          <p:nvPr/>
        </p:nvSpPr>
        <p:spPr>
          <a:xfrm>
            <a:off x="9688211"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64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diffusion pulse sequence walkthrough</a:t>
            </a:r>
            <a:endParaRPr lang="en-CA" dirty="0"/>
          </a:p>
        </p:txBody>
      </p:sp>
      <p:sp>
        <p:nvSpPr>
          <p:cNvPr id="23" name="Content Placeholder 22"/>
          <p:cNvSpPr>
            <a:spLocks noGrp="1"/>
          </p:cNvSpPr>
          <p:nvPr>
            <p:ph idx="1"/>
          </p:nvPr>
        </p:nvSpPr>
        <p:spPr>
          <a:xfrm>
            <a:off x="606789" y="3417331"/>
            <a:ext cx="10973763" cy="2928699"/>
          </a:xfrm>
        </p:spPr>
        <p:txBody>
          <a:bodyPr>
            <a:normAutofit/>
          </a:bodyPr>
          <a:lstStyle/>
          <a:p>
            <a:r>
              <a:rPr lang="en-US" sz="2400" dirty="0"/>
              <a:t>Read left-to-right as a series of scanner instructions about rf pulses and gradients</a:t>
            </a:r>
          </a:p>
          <a:p>
            <a:r>
              <a:rPr lang="en-US" sz="2400" dirty="0"/>
              <a:t>Most common diffusion sequence: Pulsed Gradient Spin Echo (PGSE) AKA Stejskal-Tanner diffusion sequence (1965)</a:t>
            </a:r>
            <a:endParaRPr lang="en-US" sz="2400" dirty="0">
              <a:ea typeface="Calibri"/>
              <a:cs typeface="Calibri"/>
            </a:endParaRPr>
          </a:p>
          <a:p>
            <a:pPr>
              <a:lnSpc>
                <a:spcPct val="100000"/>
              </a:lnSpc>
              <a:spcBef>
                <a:spcPct val="20000"/>
              </a:spcBef>
            </a:pPr>
            <a:r>
              <a:rPr lang="en-US" sz="2400" dirty="0">
                <a:ea typeface="Calibri"/>
                <a:cs typeface="Calibri"/>
              </a:rPr>
              <a:t>To explain how this sequence is sensitive to water motion, consider two situations: without and with motion.</a:t>
            </a:r>
          </a:p>
        </p:txBody>
      </p:sp>
      <p:cxnSp>
        <p:nvCxnSpPr>
          <p:cNvPr id="15" name="Straight Arrow Connector 14"/>
          <p:cNvCxnSpPr/>
          <p:nvPr/>
        </p:nvCxnSpPr>
        <p:spPr>
          <a:xfrm>
            <a:off x="8184232" y="2492897"/>
            <a:ext cx="0" cy="7920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42858D-54BD-4440-1B5E-A655389BF0E9}"/>
              </a:ext>
            </a:extLst>
          </p:cNvPr>
          <p:cNvSpPr txBox="1"/>
          <p:nvPr/>
        </p:nvSpPr>
        <p:spPr>
          <a:xfrm>
            <a:off x="7117358" y="2013544"/>
            <a:ext cx="32328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...Image encoding (next section)</a:t>
            </a:r>
            <a:endParaRPr lang="en-US" dirty="0"/>
          </a:p>
        </p:txBody>
      </p:sp>
      <p:pic>
        <p:nvPicPr>
          <p:cNvPr id="16" name="Picture 15" descr="A screen shot of a graph&#10;&#10;AI-generated content may be incorrect.">
            <a:extLst>
              <a:ext uri="{FF2B5EF4-FFF2-40B4-BE49-F238E27FC236}">
                <a16:creationId xmlns:a16="http://schemas.microsoft.com/office/drawing/2014/main" id="{7085D6BA-1370-05ED-AC04-F6F4FBF630B1}"/>
              </a:ext>
            </a:extLst>
          </p:cNvPr>
          <p:cNvPicPr>
            <a:picLocks noChangeAspect="1"/>
          </p:cNvPicPr>
          <p:nvPr/>
        </p:nvPicPr>
        <p:blipFill>
          <a:blip r:embed="rId2"/>
          <a:stretch>
            <a:fillRect/>
          </a:stretch>
        </p:blipFill>
        <p:spPr>
          <a:xfrm>
            <a:off x="2966575" y="1051100"/>
            <a:ext cx="6224215" cy="2282118"/>
          </a:xfrm>
          <a:prstGeom prst="rect">
            <a:avLst/>
          </a:prstGeom>
        </p:spPr>
      </p:pic>
      <p:sp>
        <p:nvSpPr>
          <p:cNvPr id="3" name="Slide Number Placeholder 2">
            <a:extLst>
              <a:ext uri="{FF2B5EF4-FFF2-40B4-BE49-F238E27FC236}">
                <a16:creationId xmlns:a16="http://schemas.microsoft.com/office/drawing/2014/main" id="{F27707D4-0902-A163-DA85-3E53E173B303}"/>
              </a:ext>
            </a:extLst>
          </p:cNvPr>
          <p:cNvSpPr>
            <a:spLocks noGrp="1"/>
          </p:cNvSpPr>
          <p:nvPr>
            <p:ph type="sldNum" sz="quarter" idx="12"/>
          </p:nvPr>
        </p:nvSpPr>
        <p:spPr/>
        <p:txBody>
          <a:bodyPr/>
          <a:lstStyle/>
          <a:p>
            <a:fld id="{C4480B9F-7472-41D4-976E-7C2DC8934C50}" type="slidenum">
              <a:rPr lang="en-CA" smtClean="0"/>
              <a:t>6</a:t>
            </a:fld>
            <a:endParaRPr lang="en-US"/>
          </a:p>
        </p:txBody>
      </p:sp>
      <p:graphicFrame>
        <p:nvGraphicFramePr>
          <p:cNvPr id="5" name="Diagram 4">
            <a:extLst>
              <a:ext uri="{FF2B5EF4-FFF2-40B4-BE49-F238E27FC236}">
                <a16:creationId xmlns:a16="http://schemas.microsoft.com/office/drawing/2014/main" id="{89A321F9-1207-EFAE-4E5E-560AC14EAD57}"/>
              </a:ext>
            </a:extLst>
          </p:cNvPr>
          <p:cNvGraphicFramePr/>
          <p:nvPr>
            <p:extLst>
              <p:ext uri="{D42A27DB-BD31-4B8C-83A1-F6EECF244321}">
                <p14:modId xmlns:p14="http://schemas.microsoft.com/office/powerpoint/2010/main" val="960775858"/>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Arrow: Chevron 17">
            <a:extLst>
              <a:ext uri="{FF2B5EF4-FFF2-40B4-BE49-F238E27FC236}">
                <a16:creationId xmlns:a16="http://schemas.microsoft.com/office/drawing/2014/main" id="{91FB77E4-63C1-F0F8-EE8B-D3D00D7DA9F4}"/>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46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64CC-CC7D-85A3-B8F2-8C73FF824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30DCE-8195-2329-2706-E00AFEBCBDD2}"/>
              </a:ext>
            </a:extLst>
          </p:cNvPr>
          <p:cNvSpPr>
            <a:spLocks noGrp="1"/>
          </p:cNvSpPr>
          <p:nvPr>
            <p:ph type="title"/>
          </p:nvPr>
        </p:nvSpPr>
        <p:spPr/>
        <p:txBody>
          <a:bodyPr/>
          <a:lstStyle/>
          <a:p>
            <a:r>
              <a:rPr lang="en-US" dirty="0"/>
              <a:t>A diffusion pulse sequence walkthrough</a:t>
            </a:r>
            <a:endParaRPr lang="en-CA" dirty="0"/>
          </a:p>
        </p:txBody>
      </p:sp>
      <p:cxnSp>
        <p:nvCxnSpPr>
          <p:cNvPr id="15" name="Straight Arrow Connector 14">
            <a:extLst>
              <a:ext uri="{FF2B5EF4-FFF2-40B4-BE49-F238E27FC236}">
                <a16:creationId xmlns:a16="http://schemas.microsoft.com/office/drawing/2014/main" id="{740B9513-AD19-6E0A-E65C-0085B86E7742}"/>
              </a:ext>
            </a:extLst>
          </p:cNvPr>
          <p:cNvCxnSpPr/>
          <p:nvPr/>
        </p:nvCxnSpPr>
        <p:spPr>
          <a:xfrm>
            <a:off x="8184232" y="2492897"/>
            <a:ext cx="0" cy="7920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111BC09-D270-E213-4576-B1EBD41AD1D1}"/>
              </a:ext>
            </a:extLst>
          </p:cNvPr>
          <p:cNvSpPr>
            <a:spLocks noGrp="1"/>
          </p:cNvSpPr>
          <p:nvPr>
            <p:ph type="sldNum" sz="quarter" idx="12"/>
          </p:nvPr>
        </p:nvSpPr>
        <p:spPr/>
        <p:txBody>
          <a:bodyPr/>
          <a:lstStyle/>
          <a:p>
            <a:fld id="{C4480B9F-7472-41D4-976E-7C2DC8934C50}" type="slidenum">
              <a:rPr lang="en-CA" smtClean="0"/>
              <a:t>7</a:t>
            </a:fld>
            <a:endParaRPr lang="en-US"/>
          </a:p>
        </p:txBody>
      </p:sp>
      <p:graphicFrame>
        <p:nvGraphicFramePr>
          <p:cNvPr id="5" name="Diagram 4">
            <a:extLst>
              <a:ext uri="{FF2B5EF4-FFF2-40B4-BE49-F238E27FC236}">
                <a16:creationId xmlns:a16="http://schemas.microsoft.com/office/drawing/2014/main" id="{7FF9CE93-E664-C4EE-8EAF-3D32B48AA8D9}"/>
              </a:ext>
            </a:extLst>
          </p:cNvPr>
          <p:cNvGraphicFramePr/>
          <p:nvPr>
            <p:extLst>
              <p:ext uri="{D42A27DB-BD31-4B8C-83A1-F6EECF244321}">
                <p14:modId xmlns:p14="http://schemas.microsoft.com/office/powerpoint/2010/main" val="3741955933"/>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Arrow: Chevron 17">
            <a:extLst>
              <a:ext uri="{FF2B5EF4-FFF2-40B4-BE49-F238E27FC236}">
                <a16:creationId xmlns:a16="http://schemas.microsoft.com/office/drawing/2014/main" id="{79D40D52-6356-FBE4-1630-7A20C56F84BC}"/>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9" name="Picture 88" descr="A diagram of a straight line&#10;&#10;AI-generated content may be incorrect.">
            <a:extLst>
              <a:ext uri="{FF2B5EF4-FFF2-40B4-BE49-F238E27FC236}">
                <a16:creationId xmlns:a16="http://schemas.microsoft.com/office/drawing/2014/main" id="{1D40A14D-9806-2B04-672F-E300412435C2}"/>
              </a:ext>
            </a:extLst>
          </p:cNvPr>
          <p:cNvPicPr>
            <a:picLocks noChangeAspect="1"/>
          </p:cNvPicPr>
          <p:nvPr/>
        </p:nvPicPr>
        <p:blipFill>
          <a:blip r:embed="rId7"/>
          <a:srcRect t="546" r="14344"/>
          <a:stretch>
            <a:fillRect/>
          </a:stretch>
        </p:blipFill>
        <p:spPr>
          <a:xfrm rot="5400000">
            <a:off x="1548730" y="2536084"/>
            <a:ext cx="4764414" cy="2067716"/>
          </a:xfrm>
          <a:prstGeom prst="rect">
            <a:avLst/>
          </a:prstGeom>
        </p:spPr>
      </p:pic>
    </p:spTree>
    <p:extLst>
      <p:ext uri="{BB962C8B-B14F-4D97-AF65-F5344CB8AC3E}">
        <p14:creationId xmlns:p14="http://schemas.microsoft.com/office/powerpoint/2010/main" val="416293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69F58-C42B-20CA-6160-8A8AA5EFA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EB44A-EF6B-499D-1E80-3F7CF1C5AD40}"/>
              </a:ext>
            </a:extLst>
          </p:cNvPr>
          <p:cNvSpPr>
            <a:spLocks noGrp="1"/>
          </p:cNvSpPr>
          <p:nvPr>
            <p:ph type="title"/>
          </p:nvPr>
        </p:nvSpPr>
        <p:spPr/>
        <p:txBody>
          <a:bodyPr/>
          <a:lstStyle/>
          <a:p>
            <a:r>
              <a:rPr lang="en-US" dirty="0"/>
              <a:t>A diffusion pulse sequence walkthrough</a:t>
            </a:r>
            <a:endParaRPr lang="en-CA" dirty="0"/>
          </a:p>
        </p:txBody>
      </p:sp>
      <p:cxnSp>
        <p:nvCxnSpPr>
          <p:cNvPr id="15" name="Straight Arrow Connector 14">
            <a:extLst>
              <a:ext uri="{FF2B5EF4-FFF2-40B4-BE49-F238E27FC236}">
                <a16:creationId xmlns:a16="http://schemas.microsoft.com/office/drawing/2014/main" id="{B4A76C49-AFBD-B93E-2FBC-E5365F99B5E6}"/>
              </a:ext>
            </a:extLst>
          </p:cNvPr>
          <p:cNvCxnSpPr/>
          <p:nvPr/>
        </p:nvCxnSpPr>
        <p:spPr>
          <a:xfrm>
            <a:off x="8184232" y="2492897"/>
            <a:ext cx="0" cy="7920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5E4F146-1D0A-ED9D-C165-AAC18DECE067}"/>
              </a:ext>
            </a:extLst>
          </p:cNvPr>
          <p:cNvCxnSpPr/>
          <p:nvPr/>
        </p:nvCxnSpPr>
        <p:spPr>
          <a:xfrm>
            <a:off x="4155035" y="1431245"/>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1EC932-91A5-ACE4-90C6-EF37DF9EB01C}"/>
              </a:ext>
            </a:extLst>
          </p:cNvPr>
          <p:cNvCxnSpPr/>
          <p:nvPr/>
        </p:nvCxnSpPr>
        <p:spPr>
          <a:xfrm rot="16200000">
            <a:off x="4407063" y="1827290"/>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E608FD-1047-757B-CBD1-CFE0DEA803CA}"/>
              </a:ext>
            </a:extLst>
          </p:cNvPr>
          <p:cNvCxnSpPr/>
          <p:nvPr/>
        </p:nvCxnSpPr>
        <p:spPr>
          <a:xfrm>
            <a:off x="4659091" y="2079317"/>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76B7BE7-0A34-EF11-70CC-087C52855594}"/>
              </a:ext>
            </a:extLst>
          </p:cNvPr>
          <p:cNvCxnSpPr/>
          <p:nvPr/>
        </p:nvCxnSpPr>
        <p:spPr>
          <a:xfrm>
            <a:off x="4155035" y="2655381"/>
            <a:ext cx="0" cy="216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AD97177-B288-3C3D-D901-533E7CA0BE0A}"/>
              </a:ext>
            </a:extLst>
          </p:cNvPr>
          <p:cNvCxnSpPr/>
          <p:nvPr/>
        </p:nvCxnSpPr>
        <p:spPr>
          <a:xfrm rot="16200000">
            <a:off x="4407063" y="2403353"/>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E2AEA8-BDC6-6121-84B4-407E84163561}"/>
              </a:ext>
            </a:extLst>
          </p:cNvPr>
          <p:cNvCxnSpPr/>
          <p:nvPr/>
        </p:nvCxnSpPr>
        <p:spPr>
          <a:xfrm rot="16200000">
            <a:off x="3903007" y="4563593"/>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9C00706-A08D-9F27-0FB4-DA750B5CA7DD}"/>
              </a:ext>
            </a:extLst>
          </p:cNvPr>
          <p:cNvCxnSpPr/>
          <p:nvPr/>
        </p:nvCxnSpPr>
        <p:spPr>
          <a:xfrm>
            <a:off x="3650979" y="4815621"/>
            <a:ext cx="0"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F01BDF-8C64-4A33-F1E1-1A4FAAE152DF}"/>
              </a:ext>
            </a:extLst>
          </p:cNvPr>
          <p:cNvCxnSpPr/>
          <p:nvPr/>
        </p:nvCxnSpPr>
        <p:spPr>
          <a:xfrm rot="16200000">
            <a:off x="3903007" y="5139656"/>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CC0C7D7-E897-B55E-3D08-B4EC94AAF09B}"/>
              </a:ext>
            </a:extLst>
          </p:cNvPr>
          <p:cNvCxnSpPr/>
          <p:nvPr/>
        </p:nvCxnSpPr>
        <p:spPr>
          <a:xfrm>
            <a:off x="4155035" y="5391685"/>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48E761B-1E64-13AD-C072-CB514DFF1C46}"/>
              </a:ext>
            </a:extLst>
          </p:cNvPr>
          <p:cNvCxnSpPr/>
          <p:nvPr/>
        </p:nvCxnSpPr>
        <p:spPr>
          <a:xfrm>
            <a:off x="4155035" y="1503253"/>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6A82C75-2328-59A7-3EE9-A93CB97C7946}"/>
              </a:ext>
            </a:extLst>
          </p:cNvPr>
          <p:cNvSpPr txBox="1"/>
          <p:nvPr/>
        </p:nvSpPr>
        <p:spPr>
          <a:xfrm>
            <a:off x="4659091" y="1359238"/>
            <a:ext cx="428322" cy="307777"/>
          </a:xfrm>
          <a:prstGeom prst="rect">
            <a:avLst/>
          </a:prstGeom>
          <a:noFill/>
          <a:ln>
            <a:noFill/>
          </a:ln>
        </p:spPr>
        <p:txBody>
          <a:bodyPr wrap="square" rtlCol="0">
            <a:spAutoFit/>
          </a:bodyPr>
          <a:lstStyle/>
          <a:p>
            <a:r>
              <a:rPr lang="en-US" sz="1400" dirty="0"/>
              <a:t>90°</a:t>
            </a:r>
            <a:endParaRPr lang="en-CA" sz="1400" dirty="0"/>
          </a:p>
        </p:txBody>
      </p:sp>
      <p:cxnSp>
        <p:nvCxnSpPr>
          <p:cNvPr id="71" name="Straight Arrow Connector 70">
            <a:extLst>
              <a:ext uri="{FF2B5EF4-FFF2-40B4-BE49-F238E27FC236}">
                <a16:creationId xmlns:a16="http://schemas.microsoft.com/office/drawing/2014/main" id="{BF4DF67D-C56F-AF11-9219-7D75D08BFB50}"/>
              </a:ext>
            </a:extLst>
          </p:cNvPr>
          <p:cNvCxnSpPr/>
          <p:nvPr/>
        </p:nvCxnSpPr>
        <p:spPr>
          <a:xfrm>
            <a:off x="3179703" y="4035778"/>
            <a:ext cx="423334" cy="1044221"/>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CE1C49C-076C-79F0-271D-C033827BD825}"/>
              </a:ext>
            </a:extLst>
          </p:cNvPr>
          <p:cNvCxnSpPr>
            <a:cxnSpLocks/>
          </p:cNvCxnSpPr>
          <p:nvPr/>
        </p:nvCxnSpPr>
        <p:spPr>
          <a:xfrm flipV="1">
            <a:off x="3142074" y="2398888"/>
            <a:ext cx="1034814" cy="846668"/>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32E0451-D09E-8473-3488-30D0101B636B}"/>
              </a:ext>
            </a:extLst>
          </p:cNvPr>
          <p:cNvSpPr txBox="1"/>
          <p:nvPr/>
        </p:nvSpPr>
        <p:spPr>
          <a:xfrm>
            <a:off x="2669225" y="3159303"/>
            <a:ext cx="1097865" cy="923330"/>
          </a:xfrm>
          <a:prstGeom prst="rect">
            <a:avLst/>
          </a:prstGeom>
          <a:noFill/>
          <a:ln>
            <a:noFill/>
          </a:ln>
        </p:spPr>
        <p:txBody>
          <a:bodyPr wrap="square" lIns="91440" tIns="45720" rIns="91440" bIns="45720" rtlCol="0" anchor="t">
            <a:spAutoFit/>
          </a:bodyPr>
          <a:lstStyle/>
          <a:p>
            <a:r>
              <a:rPr lang="en-US" dirty="0"/>
              <a:t>Effective diffusion gradient</a:t>
            </a:r>
            <a:endParaRPr lang="en-CA" sz="1800" dirty="0"/>
          </a:p>
        </p:txBody>
      </p:sp>
      <p:sp>
        <p:nvSpPr>
          <p:cNvPr id="3" name="Slide Number Placeholder 2">
            <a:extLst>
              <a:ext uri="{FF2B5EF4-FFF2-40B4-BE49-F238E27FC236}">
                <a16:creationId xmlns:a16="http://schemas.microsoft.com/office/drawing/2014/main" id="{3E279167-4B7F-9CE4-81C9-19AEB25EFB0E}"/>
              </a:ext>
            </a:extLst>
          </p:cNvPr>
          <p:cNvSpPr>
            <a:spLocks noGrp="1"/>
          </p:cNvSpPr>
          <p:nvPr>
            <p:ph type="sldNum" sz="quarter" idx="12"/>
          </p:nvPr>
        </p:nvSpPr>
        <p:spPr/>
        <p:txBody>
          <a:bodyPr/>
          <a:lstStyle/>
          <a:p>
            <a:fld id="{C4480B9F-7472-41D4-976E-7C2DC8934C50}" type="slidenum">
              <a:rPr lang="en-CA" smtClean="0"/>
              <a:t>8</a:t>
            </a:fld>
            <a:endParaRPr lang="en-US"/>
          </a:p>
        </p:txBody>
      </p:sp>
      <p:graphicFrame>
        <p:nvGraphicFramePr>
          <p:cNvPr id="5" name="Diagram 4">
            <a:extLst>
              <a:ext uri="{FF2B5EF4-FFF2-40B4-BE49-F238E27FC236}">
                <a16:creationId xmlns:a16="http://schemas.microsoft.com/office/drawing/2014/main" id="{0D625BF7-B831-4B14-64CE-F2E10300719F}"/>
              </a:ext>
            </a:extLst>
          </p:cNvPr>
          <p:cNvGraphicFramePr/>
          <p:nvPr>
            <p:extLst>
              <p:ext uri="{D42A27DB-BD31-4B8C-83A1-F6EECF244321}">
                <p14:modId xmlns:p14="http://schemas.microsoft.com/office/powerpoint/2010/main" val="2292829111"/>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Arrow: Chevron 16">
            <a:extLst>
              <a:ext uri="{FF2B5EF4-FFF2-40B4-BE49-F238E27FC236}">
                <a16:creationId xmlns:a16="http://schemas.microsoft.com/office/drawing/2014/main" id="{752190DD-EC12-5AA6-8042-CF3D7B4B0DF0}"/>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217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Consider two spins in different positions after a 90⁰ pulse</a:t>
            </a:r>
            <a:endParaRPr lang="en-US" sz="3200" dirty="0">
              <a:ea typeface="Calibri"/>
              <a:cs typeface="Calibri"/>
            </a:endParaRPr>
          </a:p>
        </p:txBody>
      </p:sp>
      <p:sp>
        <p:nvSpPr>
          <p:cNvPr id="9" name="TextBox 8"/>
          <p:cNvSpPr txBox="1"/>
          <p:nvPr/>
        </p:nvSpPr>
        <p:spPr>
          <a:xfrm>
            <a:off x="1775521" y="1484784"/>
            <a:ext cx="1097865" cy="369332"/>
          </a:xfrm>
          <a:prstGeom prst="rect">
            <a:avLst/>
          </a:prstGeom>
          <a:noFill/>
          <a:ln>
            <a:noFill/>
          </a:ln>
        </p:spPr>
        <p:txBody>
          <a:bodyPr wrap="square" rtlCol="0">
            <a:spAutoFit/>
          </a:bodyPr>
          <a:lstStyle/>
          <a:p>
            <a:r>
              <a:rPr lang="en-US" sz="1800" dirty="0"/>
              <a:t>Excitation</a:t>
            </a:r>
            <a:endParaRPr lang="en-CA" sz="1800" dirty="0"/>
          </a:p>
        </p:txBody>
      </p:sp>
      <p:cxnSp>
        <p:nvCxnSpPr>
          <p:cNvPr id="41" name="Straight Arrow Connector 40"/>
          <p:cNvCxnSpPr/>
          <p:nvPr/>
        </p:nvCxnSpPr>
        <p:spPr>
          <a:xfrm>
            <a:off x="4079776" y="1700808"/>
            <a:ext cx="50405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83832" y="1556793"/>
            <a:ext cx="428322" cy="307777"/>
          </a:xfrm>
          <a:prstGeom prst="rect">
            <a:avLst/>
          </a:prstGeom>
          <a:noFill/>
          <a:ln>
            <a:noFill/>
          </a:ln>
        </p:spPr>
        <p:txBody>
          <a:bodyPr wrap="square" rtlCol="0">
            <a:spAutoFit/>
          </a:bodyPr>
          <a:lstStyle/>
          <a:p>
            <a:r>
              <a:rPr lang="en-US" sz="1400" dirty="0"/>
              <a:t>90°</a:t>
            </a:r>
            <a:endParaRPr lang="en-CA" sz="1400" dirty="0"/>
          </a:p>
        </p:txBody>
      </p:sp>
      <p:sp>
        <p:nvSpPr>
          <p:cNvPr id="46" name="Line 18"/>
          <p:cNvSpPr>
            <a:spLocks noChangeShapeType="1"/>
          </p:cNvSpPr>
          <p:nvPr/>
        </p:nvSpPr>
        <p:spPr bwMode="auto">
          <a:xfrm>
            <a:off x="4871864" y="1916832"/>
            <a:ext cx="2952328" cy="0"/>
          </a:xfrm>
          <a:prstGeom prst="line">
            <a:avLst/>
          </a:prstGeom>
          <a:noFill/>
          <a:ln w="28575">
            <a:solidFill>
              <a:schemeClr val="tx1"/>
            </a:solidFill>
            <a:round/>
            <a:headEnd/>
            <a:tailEnd/>
          </a:ln>
        </p:spPr>
        <p:txBody>
          <a:bodyPr/>
          <a:lstStyle/>
          <a:p>
            <a:endParaRPr lang="en-CA" sz="1800"/>
          </a:p>
        </p:txBody>
      </p:sp>
      <p:sp>
        <p:nvSpPr>
          <p:cNvPr id="47" name="Text Box 19"/>
          <p:cNvSpPr txBox="1">
            <a:spLocks noChangeArrowheads="1"/>
          </p:cNvSpPr>
          <p:nvPr/>
        </p:nvSpPr>
        <p:spPr bwMode="auto">
          <a:xfrm>
            <a:off x="6096000" y="1916833"/>
            <a:ext cx="971550" cy="366713"/>
          </a:xfrm>
          <a:prstGeom prst="rect">
            <a:avLst/>
          </a:prstGeom>
          <a:noFill/>
          <a:ln w="9525">
            <a:noFill/>
            <a:miter lim="800000"/>
            <a:headEnd/>
            <a:tailEnd/>
          </a:ln>
        </p:spPr>
        <p:txBody>
          <a:bodyPr wrap="square">
            <a:spAutoFit/>
          </a:bodyPr>
          <a:lstStyle/>
          <a:p>
            <a:r>
              <a:rPr lang="en-US" sz="1800"/>
              <a:t>position</a:t>
            </a:r>
          </a:p>
        </p:txBody>
      </p:sp>
      <p:sp>
        <p:nvSpPr>
          <p:cNvPr id="53" name="Line 23"/>
          <p:cNvSpPr>
            <a:spLocks noChangeShapeType="1"/>
          </p:cNvSpPr>
          <p:nvPr/>
        </p:nvSpPr>
        <p:spPr bwMode="auto">
          <a:xfrm flipH="1" flipV="1">
            <a:off x="5447928" y="1484784"/>
            <a:ext cx="0" cy="381000"/>
          </a:xfrm>
          <a:prstGeom prst="line">
            <a:avLst/>
          </a:prstGeom>
          <a:noFill/>
          <a:ln w="9525">
            <a:solidFill>
              <a:schemeClr val="tx1"/>
            </a:solidFill>
            <a:round/>
            <a:headEnd/>
            <a:tailEnd type="triangle" w="med" len="med"/>
          </a:ln>
        </p:spPr>
        <p:txBody>
          <a:bodyPr/>
          <a:lstStyle/>
          <a:p>
            <a:endParaRPr lang="en-CA" sz="1800"/>
          </a:p>
        </p:txBody>
      </p:sp>
      <p:sp>
        <p:nvSpPr>
          <p:cNvPr id="54" name="Line 24"/>
          <p:cNvSpPr>
            <a:spLocks noChangeShapeType="1"/>
          </p:cNvSpPr>
          <p:nvPr/>
        </p:nvSpPr>
        <p:spPr bwMode="auto">
          <a:xfrm flipH="1" flipV="1">
            <a:off x="7320136" y="1484784"/>
            <a:ext cx="0" cy="381000"/>
          </a:xfrm>
          <a:prstGeom prst="line">
            <a:avLst/>
          </a:prstGeom>
          <a:noFill/>
          <a:ln w="9525">
            <a:solidFill>
              <a:schemeClr val="tx1"/>
            </a:solidFill>
            <a:round/>
            <a:headEnd/>
            <a:tailEnd type="triangle" w="med" len="med"/>
          </a:ln>
        </p:spPr>
        <p:txBody>
          <a:bodyPr/>
          <a:lstStyle/>
          <a:p>
            <a:endParaRPr lang="en-CA" sz="1800"/>
          </a:p>
        </p:txBody>
      </p:sp>
      <p:cxnSp>
        <p:nvCxnSpPr>
          <p:cNvPr id="57" name="Straight Connector 56"/>
          <p:cNvCxnSpPr/>
          <p:nvPr/>
        </p:nvCxnSpPr>
        <p:spPr>
          <a:xfrm>
            <a:off x="4079776" y="1628800"/>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6861B23-0E6F-39E9-FFD3-8B8F75A8D187}"/>
              </a:ext>
            </a:extLst>
          </p:cNvPr>
          <p:cNvSpPr>
            <a:spLocks noGrp="1"/>
          </p:cNvSpPr>
          <p:nvPr>
            <p:ph type="sldNum" sz="quarter" idx="12"/>
          </p:nvPr>
        </p:nvSpPr>
        <p:spPr/>
        <p:txBody>
          <a:bodyPr/>
          <a:lstStyle/>
          <a:p>
            <a:fld id="{C4480B9F-7472-41D4-976E-7C2DC8934C50}" type="slidenum">
              <a:rPr lang="en-CA" smtClean="0"/>
              <a:t>9</a:t>
            </a:fld>
            <a:endParaRPr lang="en-US"/>
          </a:p>
        </p:txBody>
      </p:sp>
      <p:graphicFrame>
        <p:nvGraphicFramePr>
          <p:cNvPr id="5" name="Diagram 4">
            <a:extLst>
              <a:ext uri="{FF2B5EF4-FFF2-40B4-BE49-F238E27FC236}">
                <a16:creationId xmlns:a16="http://schemas.microsoft.com/office/drawing/2014/main" id="{DC3573FE-B35B-81EE-70C5-8B24DD8F5AB0}"/>
              </a:ext>
            </a:extLst>
          </p:cNvPr>
          <p:cNvGraphicFramePr/>
          <p:nvPr>
            <p:extLst>
              <p:ext uri="{D42A27DB-BD31-4B8C-83A1-F6EECF244321}">
                <p14:modId xmlns:p14="http://schemas.microsoft.com/office/powerpoint/2010/main" val="975723436"/>
              </p:ext>
            </p:extLst>
          </p:nvPr>
        </p:nvGraphicFramePr>
        <p:xfrm>
          <a:off x="80818" y="5906653"/>
          <a:ext cx="11187545" cy="967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Arrow: Chevron 16">
            <a:extLst>
              <a:ext uri="{FF2B5EF4-FFF2-40B4-BE49-F238E27FC236}">
                <a16:creationId xmlns:a16="http://schemas.microsoft.com/office/drawing/2014/main" id="{EA74CDCA-7C86-11B9-2524-BCDD5CB70562}"/>
              </a:ext>
            </a:extLst>
          </p:cNvPr>
          <p:cNvSpPr/>
          <p:nvPr/>
        </p:nvSpPr>
        <p:spPr>
          <a:xfrm>
            <a:off x="1421259" y="6056062"/>
            <a:ext cx="1554388" cy="667235"/>
          </a:xfrm>
          <a:prstGeom prst="chevron">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8644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3|9.4"/>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56</Slides>
  <Notes>14</Notes>
  <HiddenSlides>1</HiddenSlides>
  <ScaleCrop>false</ScaleCrop>
  <HeadingPairs>
    <vt:vector size="4" baseType="variant">
      <vt:variant>
        <vt:lpstr>Theme</vt:lpstr>
      </vt:variant>
      <vt:variant>
        <vt:i4>11</vt:i4>
      </vt:variant>
      <vt:variant>
        <vt:lpstr>Slide Titles</vt:lpstr>
      </vt:variant>
      <vt:variant>
        <vt:i4>56</vt:i4>
      </vt:variant>
    </vt:vector>
  </HeadingPairs>
  <TitlesOfParts>
    <vt:vector size="67"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Sunnybrook Summer School: Diffusion MRI</vt:lpstr>
      <vt:lpstr>Outline</vt:lpstr>
      <vt:lpstr>Water Motion: A relationship between space and time</vt:lpstr>
      <vt:lpstr>A rough idea of scale</vt:lpstr>
      <vt:lpstr>MRI encodes spatial information using gradients</vt:lpstr>
      <vt:lpstr>A diffusion pulse sequence walkthrough</vt:lpstr>
      <vt:lpstr>A diffusion pulse sequence walkthrough</vt:lpstr>
      <vt:lpstr>A diffusion pulse sequence walkthrough</vt:lpstr>
      <vt:lpstr>Consider two spins in different positions after a 90⁰ pulse</vt:lpstr>
      <vt:lpstr>Turning on a magnetic field gradient means spins in different positions precess at different frequencies. When the gradient turns off, the spins are dephased.</vt:lpstr>
      <vt:lpstr>Then wait. During this diffusion time, the spins may move. First consider the case with no motion.</vt:lpstr>
      <vt:lpstr>When gradients are applied in the opposite direction, the left spin now precesses faster than the right. If this gradient is on for the same time, the spins rephase.</vt:lpstr>
      <vt:lpstr>If we read out (sum) the signal from all spins in the voxel, they will all be aligned and signal will be high</vt:lpstr>
      <vt:lpstr>Now consider spins that move during the diffusion time</vt:lpstr>
      <vt:lpstr>A dephased spin moves…</vt:lpstr>
      <vt:lpstr>The gradient at the new position is not as large. The spins do not completely rephase.</vt:lpstr>
      <vt:lpstr>Summing all spins at all positions in the voxel, they are no longer in phase and we get a much smaller signal (the signal attenuates more when spins have moved more)</vt:lpstr>
      <vt:lpstr>When water moves, DWI signal gets lower</vt:lpstr>
      <vt:lpstr>Quantification: b-value and Apparent Diffusion Coefficient (ADC)</vt:lpstr>
      <vt:lpstr>Quantification: b-value and Apparent Diffusion Coefficient (ADC)</vt:lpstr>
      <vt:lpstr>Why don't these ADCs for water agree?</vt:lpstr>
      <vt:lpstr>Why don't these ADCs for cells agree?</vt:lpstr>
      <vt:lpstr>Why don't these ADCs for cells agree?</vt:lpstr>
      <vt:lpstr>There are hardware and practical limitations</vt:lpstr>
      <vt:lpstr>Example Scanner Interface</vt:lpstr>
      <vt:lpstr>Other Considerations for DWI and ADC</vt:lpstr>
      <vt:lpstr>Anisotropy and Diffusion Tensor Imaging (DTI)</vt:lpstr>
      <vt:lpstr>What is a tensor and what can it tell us?</vt:lpstr>
      <vt:lpstr>DTI – Common Summary Parameters</vt:lpstr>
      <vt:lpstr>Colour FA: Summarizes FA and Fibre Direction</vt:lpstr>
      <vt:lpstr>Limitations of DTI</vt:lpstr>
      <vt:lpstr>Example Scanner Interface</vt:lpstr>
      <vt:lpstr>Tractography for Fibre Bundles</vt:lpstr>
      <vt:lpstr>How do we acquire an image?</vt:lpstr>
      <vt:lpstr>How do we acquire an image?</vt:lpstr>
      <vt:lpstr>Echo Planar Imaging (EPI)</vt:lpstr>
      <vt:lpstr>Tradeoffs: Diffusion Weighting and Echo Times</vt:lpstr>
      <vt:lpstr>Exercise: Help me get more diffusion weighting</vt:lpstr>
      <vt:lpstr>Exercise: Help me get more diffusion weighting</vt:lpstr>
      <vt:lpstr>Exercise: Help me get more diffusion weighting</vt:lpstr>
      <vt:lpstr>Exercise: Help me get more diffusion weighting</vt:lpstr>
      <vt:lpstr>Exercise: Help me get more diffusion weighting</vt:lpstr>
      <vt:lpstr>A note about slices</vt:lpstr>
      <vt:lpstr>EPI Artefacts: Susceptibility-based distortion</vt:lpstr>
      <vt:lpstr>EPI Artefacts: Susceptibility-based distortion</vt:lpstr>
      <vt:lpstr>EPI Artefacts: Susceptibility-based distortion</vt:lpstr>
      <vt:lpstr>Chemical Shift Artefact</vt:lpstr>
      <vt:lpstr>Eddy current distortions</vt:lpstr>
      <vt:lpstr>Eddy Current Distortions - Readout</vt:lpstr>
      <vt:lpstr>Eddy Current Distortions - Phase</vt:lpstr>
      <vt:lpstr>Eddy Current Distortions - Slice</vt:lpstr>
      <vt:lpstr>EPI ghosts</vt:lpstr>
      <vt:lpstr>Potential Eddy Current Solutions</vt:lpstr>
      <vt:lpstr>Multi-Shot Imaging and Motion</vt:lpstr>
      <vt:lpstr>Multi-Shot Imaging and Motion</vt:lpstr>
      <vt:lpstr>Image Processing Steps and Analysis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Colleen Bailey</dc:creator>
  <dc:description/>
  <cp:revision>4107</cp:revision>
  <dcterms:created xsi:type="dcterms:W3CDTF">2019-04-09T16:03:55Z</dcterms:created>
  <dcterms:modified xsi:type="dcterms:W3CDTF">2025-08-17T17:52:01Z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21</vt:i4>
  </property>
  <property fmtid="{D5CDD505-2E9C-101B-9397-08002B2CF9AE}" pid="4" name="PresentationFormat">
    <vt:lpwstr>Widescreen</vt:lpwstr>
  </property>
  <property fmtid="{D5CDD505-2E9C-101B-9397-08002B2CF9AE}" pid="5" name="Slides">
    <vt:i4>32</vt:i4>
  </property>
</Properties>
</file>